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1058" r:id="rId2"/>
    <p:sldId id="1049" r:id="rId3"/>
    <p:sldId id="1050" r:id="rId4"/>
    <p:sldId id="1070" r:id="rId5"/>
    <p:sldId id="1069" r:id="rId6"/>
    <p:sldId id="1068" r:id="rId7"/>
    <p:sldId id="1071" r:id="rId8"/>
    <p:sldId id="1072" r:id="rId9"/>
    <p:sldId id="1073" r:id="rId10"/>
    <p:sldId id="1074" r:id="rId11"/>
    <p:sldId id="1079" r:id="rId12"/>
    <p:sldId id="1081" r:id="rId13"/>
    <p:sldId id="1076" r:id="rId14"/>
    <p:sldId id="1080" r:id="rId15"/>
    <p:sldId id="1078" r:id="rId16"/>
  </p:sldIdLst>
  <p:sldSz cx="11522075" cy="6480175"/>
  <p:notesSz cx="6797675" cy="9926638"/>
  <p:defaultTextStyle>
    <a:defPPr>
      <a:defRPr lang="de-DE"/>
    </a:defPPr>
    <a:lvl1pPr algn="l" rtl="0" fontAlgn="base">
      <a:spcBef>
        <a:spcPct val="0"/>
      </a:spcBef>
      <a:spcAft>
        <a:spcPct val="0"/>
      </a:spcAft>
      <a:defRPr sz="1500" kern="1200">
        <a:solidFill>
          <a:schemeClr val="tx1"/>
        </a:solidFill>
        <a:latin typeface="Cocon-LightItalic" pitchFamily="50" charset="0"/>
        <a:ea typeface="+mn-ea"/>
        <a:cs typeface="+mn-cs"/>
      </a:defRPr>
    </a:lvl1pPr>
    <a:lvl2pPr marL="457200" algn="l" rtl="0" fontAlgn="base">
      <a:spcBef>
        <a:spcPct val="0"/>
      </a:spcBef>
      <a:spcAft>
        <a:spcPct val="0"/>
      </a:spcAft>
      <a:defRPr sz="1500" kern="1200">
        <a:solidFill>
          <a:schemeClr val="tx1"/>
        </a:solidFill>
        <a:latin typeface="Cocon-LightItalic" pitchFamily="50" charset="0"/>
        <a:ea typeface="+mn-ea"/>
        <a:cs typeface="+mn-cs"/>
      </a:defRPr>
    </a:lvl2pPr>
    <a:lvl3pPr marL="914400" algn="l" rtl="0" fontAlgn="base">
      <a:spcBef>
        <a:spcPct val="0"/>
      </a:spcBef>
      <a:spcAft>
        <a:spcPct val="0"/>
      </a:spcAft>
      <a:defRPr sz="1500" kern="1200">
        <a:solidFill>
          <a:schemeClr val="tx1"/>
        </a:solidFill>
        <a:latin typeface="Cocon-LightItalic" pitchFamily="50" charset="0"/>
        <a:ea typeface="+mn-ea"/>
        <a:cs typeface="+mn-cs"/>
      </a:defRPr>
    </a:lvl3pPr>
    <a:lvl4pPr marL="1371600" algn="l" rtl="0" fontAlgn="base">
      <a:spcBef>
        <a:spcPct val="0"/>
      </a:spcBef>
      <a:spcAft>
        <a:spcPct val="0"/>
      </a:spcAft>
      <a:defRPr sz="1500" kern="1200">
        <a:solidFill>
          <a:schemeClr val="tx1"/>
        </a:solidFill>
        <a:latin typeface="Cocon-LightItalic" pitchFamily="50" charset="0"/>
        <a:ea typeface="+mn-ea"/>
        <a:cs typeface="+mn-cs"/>
      </a:defRPr>
    </a:lvl4pPr>
    <a:lvl5pPr marL="1828800" algn="l" rtl="0" fontAlgn="base">
      <a:spcBef>
        <a:spcPct val="0"/>
      </a:spcBef>
      <a:spcAft>
        <a:spcPct val="0"/>
      </a:spcAft>
      <a:defRPr sz="1500" kern="1200">
        <a:solidFill>
          <a:schemeClr val="tx1"/>
        </a:solidFill>
        <a:latin typeface="Cocon-LightItalic" pitchFamily="50" charset="0"/>
        <a:ea typeface="+mn-ea"/>
        <a:cs typeface="+mn-cs"/>
      </a:defRPr>
    </a:lvl5pPr>
    <a:lvl6pPr marL="2286000" algn="l" defTabSz="914400" rtl="0" eaLnBrk="1" latinLnBrk="0" hangingPunct="1">
      <a:defRPr sz="1500" kern="1200">
        <a:solidFill>
          <a:schemeClr val="tx1"/>
        </a:solidFill>
        <a:latin typeface="Cocon-LightItalic" pitchFamily="50" charset="0"/>
        <a:ea typeface="+mn-ea"/>
        <a:cs typeface="+mn-cs"/>
      </a:defRPr>
    </a:lvl6pPr>
    <a:lvl7pPr marL="2743200" algn="l" defTabSz="914400" rtl="0" eaLnBrk="1" latinLnBrk="0" hangingPunct="1">
      <a:defRPr sz="1500" kern="1200">
        <a:solidFill>
          <a:schemeClr val="tx1"/>
        </a:solidFill>
        <a:latin typeface="Cocon-LightItalic" pitchFamily="50" charset="0"/>
        <a:ea typeface="+mn-ea"/>
        <a:cs typeface="+mn-cs"/>
      </a:defRPr>
    </a:lvl7pPr>
    <a:lvl8pPr marL="3200400" algn="l" defTabSz="914400" rtl="0" eaLnBrk="1" latinLnBrk="0" hangingPunct="1">
      <a:defRPr sz="1500" kern="1200">
        <a:solidFill>
          <a:schemeClr val="tx1"/>
        </a:solidFill>
        <a:latin typeface="Cocon-LightItalic" pitchFamily="50" charset="0"/>
        <a:ea typeface="+mn-ea"/>
        <a:cs typeface="+mn-cs"/>
      </a:defRPr>
    </a:lvl8pPr>
    <a:lvl9pPr marL="3657600" algn="l" defTabSz="914400" rtl="0" eaLnBrk="1" latinLnBrk="0" hangingPunct="1">
      <a:defRPr sz="1500" kern="1200">
        <a:solidFill>
          <a:schemeClr val="tx1"/>
        </a:solidFill>
        <a:latin typeface="Cocon-LightItalic" pitchFamily="50" charset="0"/>
        <a:ea typeface="+mn-ea"/>
        <a:cs typeface="+mn-cs"/>
      </a:defRPr>
    </a:lvl9pPr>
  </p:defaultTextStyle>
  <p:extLst>
    <p:ext uri="{EFAFB233-063F-42B5-8137-9DF3F51BA10A}">
      <p15:sldGuideLst xmlns:p15="http://schemas.microsoft.com/office/powerpoint/2012/main">
        <p15:guide id="1" orient="horz" pos="2041">
          <p15:clr>
            <a:srgbClr val="A4A3A4"/>
          </p15:clr>
        </p15:guide>
        <p15:guide id="2" pos="362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185F48"/>
    <a:srgbClr val="006C00"/>
    <a:srgbClr val="1C1C1C"/>
    <a:srgbClr val="006600"/>
    <a:srgbClr val="005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C083E6E3-FA7D-4D7B-A595-EF9225AFEA82}" styleName="Helle Formatvorlage 1 - Akz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06799F8-075E-4A3A-A7F6-7FBC6576F1A4}" styleName="Designformatvorlage 2 - Akz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505E3EF-67EA-436B-97B2-0124C06EBD24}" styleName="Mittlere Formatvorlage 4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92" autoAdjust="0"/>
    <p:restoredTop sz="95673" autoAdjust="0"/>
  </p:normalViewPr>
  <p:slideViewPr>
    <p:cSldViewPr>
      <p:cViewPr varScale="1">
        <p:scale>
          <a:sx n="88" d="100"/>
          <a:sy n="88" d="100"/>
        </p:scale>
        <p:origin x="763" y="288"/>
      </p:cViewPr>
      <p:guideLst>
        <p:guide orient="horz" pos="2041"/>
        <p:guide pos="3629"/>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Garthe" userId="7ba0f9401a63c5de" providerId="LiveId" clId="{DB9010F8-1CA2-4095-96F1-E182603F9E37}"/>
    <pc:docChg chg="modSld">
      <pc:chgData name="Barbara Garthe" userId="7ba0f9401a63c5de" providerId="LiveId" clId="{DB9010F8-1CA2-4095-96F1-E182603F9E37}" dt="2025-02-02T17:41:02.268" v="17" actId="20577"/>
      <pc:docMkLst>
        <pc:docMk/>
      </pc:docMkLst>
      <pc:sldChg chg="modSp mod">
        <pc:chgData name="Barbara Garthe" userId="7ba0f9401a63c5de" providerId="LiveId" clId="{DB9010F8-1CA2-4095-96F1-E182603F9E37}" dt="2025-02-02T17:41:02.268" v="17" actId="20577"/>
        <pc:sldMkLst>
          <pc:docMk/>
          <pc:sldMk cId="1784167212" sldId="1076"/>
        </pc:sldMkLst>
        <pc:spChg chg="mod">
          <ac:chgData name="Barbara Garthe" userId="7ba0f9401a63c5de" providerId="LiveId" clId="{DB9010F8-1CA2-4095-96F1-E182603F9E37}" dt="2025-02-02T17:41:02.268" v="17" actId="20577"/>
          <ac:spMkLst>
            <pc:docMk/>
            <pc:sldMk cId="1784167212" sldId="1076"/>
            <ac:spMk id="2" creationId="{C8D3B5EA-72DA-412F-85BA-02D68C596DF2}"/>
          </ac:spMkLst>
        </pc:spChg>
      </pc:sldChg>
      <pc:sldChg chg="modSp mod">
        <pc:chgData name="Barbara Garthe" userId="7ba0f9401a63c5de" providerId="LiveId" clId="{DB9010F8-1CA2-4095-96F1-E182603F9E37}" dt="2025-02-02T17:39:10.318" v="13" actId="20577"/>
        <pc:sldMkLst>
          <pc:docMk/>
          <pc:sldMk cId="971183408" sldId="1079"/>
        </pc:sldMkLst>
        <pc:spChg chg="mod">
          <ac:chgData name="Barbara Garthe" userId="7ba0f9401a63c5de" providerId="LiveId" clId="{DB9010F8-1CA2-4095-96F1-E182603F9E37}" dt="2025-02-02T17:39:10.318" v="13" actId="20577"/>
          <ac:spMkLst>
            <pc:docMk/>
            <pc:sldMk cId="971183408" sldId="1079"/>
            <ac:spMk id="10" creationId="{52626E0C-BD55-439B-87A5-75D1852A1D9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1" y="0"/>
            <a:ext cx="2944813"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de-DE" altLang="de-DE"/>
          </a:p>
        </p:txBody>
      </p:sp>
      <p:sp>
        <p:nvSpPr>
          <p:cNvPr id="28675" name="Rectangle 3"/>
          <p:cNvSpPr>
            <a:spLocks noGrp="1" noChangeArrowheads="1"/>
          </p:cNvSpPr>
          <p:nvPr>
            <p:ph type="dt" sz="quarter" idx="1"/>
          </p:nvPr>
        </p:nvSpPr>
        <p:spPr bwMode="auto">
          <a:xfrm>
            <a:off x="3851276" y="0"/>
            <a:ext cx="2944813"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de-DE" altLang="de-DE"/>
          </a:p>
        </p:txBody>
      </p:sp>
      <p:sp>
        <p:nvSpPr>
          <p:cNvPr id="28676" name="Rectangle 4"/>
          <p:cNvSpPr>
            <a:spLocks noGrp="1" noChangeArrowheads="1"/>
          </p:cNvSpPr>
          <p:nvPr>
            <p:ph type="ftr" sz="quarter" idx="2"/>
          </p:nvPr>
        </p:nvSpPr>
        <p:spPr bwMode="auto">
          <a:xfrm>
            <a:off x="1" y="9428242"/>
            <a:ext cx="2944813"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de-DE" altLang="de-DE"/>
          </a:p>
        </p:txBody>
      </p:sp>
      <p:sp>
        <p:nvSpPr>
          <p:cNvPr id="28677" name="Rectangle 5"/>
          <p:cNvSpPr>
            <a:spLocks noGrp="1" noChangeArrowheads="1"/>
          </p:cNvSpPr>
          <p:nvPr>
            <p:ph type="sldNum" sz="quarter" idx="3"/>
          </p:nvPr>
        </p:nvSpPr>
        <p:spPr bwMode="auto">
          <a:xfrm>
            <a:off x="3851276" y="9428242"/>
            <a:ext cx="2944813" cy="496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A67A6ED5-ADCA-436A-8EFA-E0D6E224BA10}" type="slidenum">
              <a:rPr lang="de-DE" altLang="de-DE"/>
              <a:pPr/>
              <a:t>‹Nr.›</a:t>
            </a:fld>
            <a:endParaRPr lang="de-DE" altLang="de-DE"/>
          </a:p>
        </p:txBody>
      </p:sp>
    </p:spTree>
    <p:extLst>
      <p:ext uri="{BB962C8B-B14F-4D97-AF65-F5344CB8AC3E}">
        <p14:creationId xmlns:p14="http://schemas.microsoft.com/office/powerpoint/2010/main" val="3482013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2009980-4330-4BB4-9E73-0BCFBCF07F5A}" type="datetimeFigureOut">
              <a:rPr lang="de-DE" smtClean="0"/>
              <a:t>02.02.2025</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2E3935A8-1A63-4DE7-A295-25CD81A616EB}" type="slidenum">
              <a:rPr lang="de-DE" smtClean="0"/>
              <a:t>‹Nr.›</a:t>
            </a:fld>
            <a:endParaRPr lang="de-DE"/>
          </a:p>
        </p:txBody>
      </p:sp>
    </p:spTree>
    <p:extLst>
      <p:ext uri="{BB962C8B-B14F-4D97-AF65-F5344CB8AC3E}">
        <p14:creationId xmlns:p14="http://schemas.microsoft.com/office/powerpoint/2010/main" val="2316751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chemeClr val="tx1">
                  <a:lumMod val="65000"/>
                  <a:lumOff val="35000"/>
                </a:schemeClr>
              </a:solidFill>
            </a:endParaRPr>
          </a:p>
          <a:p>
            <a:endParaRPr lang="de-DE" dirty="0"/>
          </a:p>
        </p:txBody>
      </p:sp>
      <p:sp>
        <p:nvSpPr>
          <p:cNvPr id="4" name="Foliennummernplatzhalter 3"/>
          <p:cNvSpPr>
            <a:spLocks noGrp="1"/>
          </p:cNvSpPr>
          <p:nvPr>
            <p:ph type="sldNum" sz="quarter" idx="5"/>
          </p:nvPr>
        </p:nvSpPr>
        <p:spPr/>
        <p:txBody>
          <a:bodyPr/>
          <a:lstStyle/>
          <a:p>
            <a:fld id="{2E3935A8-1A63-4DE7-A295-25CD81A616EB}" type="slidenum">
              <a:rPr lang="de-DE" smtClean="0"/>
              <a:t>1</a:t>
            </a:fld>
            <a:endParaRPr lang="de-DE"/>
          </a:p>
        </p:txBody>
      </p:sp>
    </p:spTree>
    <p:extLst>
      <p:ext uri="{BB962C8B-B14F-4D97-AF65-F5344CB8AC3E}">
        <p14:creationId xmlns:p14="http://schemas.microsoft.com/office/powerpoint/2010/main" val="13277383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3935A8-1A63-4DE7-A295-25CD81A616EB}" type="slidenum">
              <a:rPr lang="de-DE" smtClean="0"/>
              <a:t>10</a:t>
            </a:fld>
            <a:endParaRPr lang="de-DE"/>
          </a:p>
        </p:txBody>
      </p:sp>
    </p:spTree>
    <p:extLst>
      <p:ext uri="{BB962C8B-B14F-4D97-AF65-F5344CB8AC3E}">
        <p14:creationId xmlns:p14="http://schemas.microsoft.com/office/powerpoint/2010/main" val="3347369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3935A8-1A63-4DE7-A295-25CD81A616EB}" type="slidenum">
              <a:rPr lang="de-DE" smtClean="0"/>
              <a:t>11</a:t>
            </a:fld>
            <a:endParaRPr lang="de-DE"/>
          </a:p>
        </p:txBody>
      </p:sp>
    </p:spTree>
    <p:extLst>
      <p:ext uri="{BB962C8B-B14F-4D97-AF65-F5344CB8AC3E}">
        <p14:creationId xmlns:p14="http://schemas.microsoft.com/office/powerpoint/2010/main" val="2442059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3935A8-1A63-4DE7-A295-25CD81A616EB}" type="slidenum">
              <a:rPr lang="de-DE" smtClean="0"/>
              <a:t>12</a:t>
            </a:fld>
            <a:endParaRPr lang="de-DE"/>
          </a:p>
        </p:txBody>
      </p:sp>
    </p:spTree>
    <p:extLst>
      <p:ext uri="{BB962C8B-B14F-4D97-AF65-F5344CB8AC3E}">
        <p14:creationId xmlns:p14="http://schemas.microsoft.com/office/powerpoint/2010/main" val="3856134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3935A8-1A63-4DE7-A295-25CD81A616EB}" type="slidenum">
              <a:rPr lang="de-DE" smtClean="0"/>
              <a:t>13</a:t>
            </a:fld>
            <a:endParaRPr lang="de-DE"/>
          </a:p>
        </p:txBody>
      </p:sp>
    </p:spTree>
    <p:extLst>
      <p:ext uri="{BB962C8B-B14F-4D97-AF65-F5344CB8AC3E}">
        <p14:creationId xmlns:p14="http://schemas.microsoft.com/office/powerpoint/2010/main" val="2421912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3935A8-1A63-4DE7-A295-25CD81A616EB}" type="slidenum">
              <a:rPr lang="de-DE" smtClean="0"/>
              <a:t>14</a:t>
            </a:fld>
            <a:endParaRPr lang="de-DE"/>
          </a:p>
        </p:txBody>
      </p:sp>
    </p:spTree>
    <p:extLst>
      <p:ext uri="{BB962C8B-B14F-4D97-AF65-F5344CB8AC3E}">
        <p14:creationId xmlns:p14="http://schemas.microsoft.com/office/powerpoint/2010/main" val="3749321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3935A8-1A63-4DE7-A295-25CD81A616EB}" type="slidenum">
              <a:rPr lang="de-DE" smtClean="0"/>
              <a:t>15</a:t>
            </a:fld>
            <a:endParaRPr lang="de-DE"/>
          </a:p>
        </p:txBody>
      </p:sp>
    </p:spTree>
    <p:extLst>
      <p:ext uri="{BB962C8B-B14F-4D97-AF65-F5344CB8AC3E}">
        <p14:creationId xmlns:p14="http://schemas.microsoft.com/office/powerpoint/2010/main" val="1098589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3935A8-1A63-4DE7-A295-25CD81A616EB}" type="slidenum">
              <a:rPr lang="de-DE" smtClean="0"/>
              <a:t>2</a:t>
            </a:fld>
            <a:endParaRPr lang="de-DE"/>
          </a:p>
        </p:txBody>
      </p:sp>
    </p:spTree>
    <p:extLst>
      <p:ext uri="{BB962C8B-B14F-4D97-AF65-F5344CB8AC3E}">
        <p14:creationId xmlns:p14="http://schemas.microsoft.com/office/powerpoint/2010/main" val="216268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lumMod val="65000"/>
                    <a:lumOff val="35000"/>
                  </a:schemeClr>
                </a:solidFill>
              </a:rPr>
              <a:t>Autobahn – Bundesfernstraße – Staatsstraße – kommunale Straße – Feldweg – Waldweg – Radweg – Fußweg – Forstweg</a:t>
            </a:r>
            <a:endParaRPr lang="de-DE" sz="1200" dirty="0">
              <a:solidFill>
                <a:schemeClr val="tx1">
                  <a:lumMod val="65000"/>
                  <a:lumOff val="35000"/>
                </a:schemeClr>
              </a:solidFill>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lumMod val="65000"/>
                    <a:lumOff val="35000"/>
                  </a:schemeClr>
                </a:solidFill>
              </a:rPr>
              <a:t>Gleise für Eisenbahn des Bundes – nichtbundeseigene Eisenbahnen – Straßenbahnen</a:t>
            </a:r>
            <a:endParaRPr lang="de-DE" sz="1200" dirty="0">
              <a:solidFill>
                <a:schemeClr val="tx1">
                  <a:lumMod val="65000"/>
                  <a:lumOff val="35000"/>
                </a:schemeClr>
              </a:solidFill>
            </a:endParaRPr>
          </a:p>
          <a:p>
            <a:endParaRPr lang="de-DE" dirty="0"/>
          </a:p>
          <a:p>
            <a:r>
              <a:rPr lang="de-DE" sz="1200" b="1" dirty="0">
                <a:solidFill>
                  <a:schemeClr val="tx1">
                    <a:lumMod val="65000"/>
                    <a:lumOff val="35000"/>
                  </a:schemeClr>
                </a:solidFill>
              </a:rPr>
              <a:t>Flughäfen</a:t>
            </a:r>
          </a:p>
          <a:p>
            <a:endParaRPr lang="de-DE" sz="1200" b="1" dirty="0">
              <a:solidFill>
                <a:schemeClr val="tx1">
                  <a:lumMod val="65000"/>
                  <a:lumOff val="3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lumMod val="65000"/>
                    <a:lumOff val="35000"/>
                  </a:schemeClr>
                </a:solidFill>
              </a:rPr>
              <a:t>Seewasserstraßen – Binnenwasserstraßen</a:t>
            </a:r>
          </a:p>
        </p:txBody>
      </p:sp>
      <p:sp>
        <p:nvSpPr>
          <p:cNvPr id="4" name="Foliennummernplatzhalter 3"/>
          <p:cNvSpPr>
            <a:spLocks noGrp="1"/>
          </p:cNvSpPr>
          <p:nvPr>
            <p:ph type="sldNum" sz="quarter" idx="5"/>
          </p:nvPr>
        </p:nvSpPr>
        <p:spPr/>
        <p:txBody>
          <a:bodyPr/>
          <a:lstStyle/>
          <a:p>
            <a:fld id="{2E3935A8-1A63-4DE7-A295-25CD81A616EB}" type="slidenum">
              <a:rPr lang="de-DE" smtClean="0"/>
              <a:t>3</a:t>
            </a:fld>
            <a:endParaRPr lang="de-DE"/>
          </a:p>
        </p:txBody>
      </p:sp>
    </p:spTree>
    <p:extLst>
      <p:ext uri="{BB962C8B-B14F-4D97-AF65-F5344CB8AC3E}">
        <p14:creationId xmlns:p14="http://schemas.microsoft.com/office/powerpoint/2010/main" val="2041484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dirty="0">
              <a:highlight>
                <a:srgbClr val="FFFF00"/>
              </a:highlight>
            </a:endParaRPr>
          </a:p>
        </p:txBody>
      </p:sp>
      <p:sp>
        <p:nvSpPr>
          <p:cNvPr id="4" name="Foliennummernplatzhalter 3"/>
          <p:cNvSpPr>
            <a:spLocks noGrp="1"/>
          </p:cNvSpPr>
          <p:nvPr>
            <p:ph type="sldNum" sz="quarter" idx="5"/>
          </p:nvPr>
        </p:nvSpPr>
        <p:spPr/>
        <p:txBody>
          <a:bodyPr/>
          <a:lstStyle/>
          <a:p>
            <a:fld id="{2E3935A8-1A63-4DE7-A295-25CD81A616EB}" type="slidenum">
              <a:rPr lang="de-DE" smtClean="0"/>
              <a:t>4</a:t>
            </a:fld>
            <a:endParaRPr lang="de-DE"/>
          </a:p>
        </p:txBody>
      </p:sp>
    </p:spTree>
    <p:extLst>
      <p:ext uri="{BB962C8B-B14F-4D97-AF65-F5344CB8AC3E}">
        <p14:creationId xmlns:p14="http://schemas.microsoft.com/office/powerpoint/2010/main" val="1327738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2E3935A8-1A63-4DE7-A295-25CD81A616EB}" type="slidenum">
              <a:rPr lang="de-DE" smtClean="0"/>
              <a:t>5</a:t>
            </a:fld>
            <a:endParaRPr lang="de-DE"/>
          </a:p>
        </p:txBody>
      </p:sp>
    </p:spTree>
    <p:extLst>
      <p:ext uri="{BB962C8B-B14F-4D97-AF65-F5344CB8AC3E}">
        <p14:creationId xmlns:p14="http://schemas.microsoft.com/office/powerpoint/2010/main" val="1041968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1" i="0" u="none" strike="noStrike" kern="1200" baseline="0" dirty="0">
                <a:solidFill>
                  <a:schemeClr val="tx1"/>
                </a:solidFill>
                <a:latin typeface="+mn-lt"/>
                <a:ea typeface="+mn-ea"/>
                <a:cs typeface="+mn-cs"/>
              </a:rPr>
              <a:t>Die Wegezwecke variieren lediglich in den mittleren Altersklassen nach Geschlecht</a:t>
            </a:r>
          </a:p>
          <a:p>
            <a:endParaRPr lang="de-DE" sz="1200" b="0" i="0" u="none" strike="noStrike" kern="1200" baseline="0" dirty="0">
              <a:solidFill>
                <a:schemeClr val="tx1"/>
              </a:solidFill>
              <a:effectLst/>
              <a:latin typeface="+mn-lt"/>
              <a:ea typeface="+mn-ea"/>
              <a:cs typeface="+mn-cs"/>
            </a:endParaRPr>
          </a:p>
          <a:p>
            <a:r>
              <a:rPr lang="de-DE" sz="1200" b="0" i="0" u="none" strike="noStrike" kern="1200" baseline="0" dirty="0">
                <a:solidFill>
                  <a:schemeClr val="tx1"/>
                </a:solidFill>
                <a:latin typeface="+mn-lt"/>
                <a:ea typeface="+mn-ea"/>
                <a:cs typeface="+mn-cs"/>
              </a:rPr>
              <a:t>Bei Personen in jungen Jahren weisen die Anteile der Wegezwecke an allen Wegen nur geringe Unterschiede in Abhängigkeit vom Geschlecht auf. Bis zu einem Alter von 20 Jahren stehen die Aktivitäten Ausbildung und Freizeit im Vordergrund. Bei Jungen und Mädchen bis zehn Jahren nimmt mit rund einem Viertel aller Wege auch die Begleitung von Erwachsenen auf ihren Wegen eine bedeutende Rolle ein. Die geschlechtsspezifischen Unterschiede beginnen wie bei der Verkehrsmittelnutzung erst im jungen Erwachsenenalter. Im Gegensatz zu diesen mittleren Altersklassen gleicht sich die Wegezweckverteilung in den höheren Altersklassen wieder an. Ab einem Alter von 70 Jahren sind die vorwiegenden Wegezwecke Freizeit, Einkaufen und privaten Erledigungen mit nur leicht variierenden Anteilen zwischen den Geschlechtern.</a:t>
            </a:r>
          </a:p>
          <a:p>
            <a:endParaRPr lang="de-DE" sz="1200" b="0" i="0" u="none" strike="noStrike" kern="1200" baseline="0" dirty="0">
              <a:solidFill>
                <a:schemeClr val="tx1"/>
              </a:solidFill>
              <a:effectLst/>
              <a:latin typeface="+mn-lt"/>
              <a:ea typeface="+mn-ea"/>
              <a:cs typeface="+mn-cs"/>
            </a:endParaRPr>
          </a:p>
          <a:p>
            <a:r>
              <a:rPr lang="de-DE" sz="1200" b="0" i="0" u="none" strike="noStrike" kern="1200" baseline="0" dirty="0">
                <a:solidFill>
                  <a:schemeClr val="tx1"/>
                </a:solidFill>
                <a:latin typeface="+mn-lt"/>
                <a:ea typeface="+mn-ea"/>
                <a:cs typeface="+mn-cs"/>
              </a:rPr>
              <a:t>Im Alter von 20 bis 70 Jahren sind dagegen deutliche Unterschiede zwischen den Geschlechtern erkennbar. Diese ergeben sich im Wesentlichen durch einen bei den Männern um das drei- bis vierfach höheren Anteil an Dienstwegen sowie einen leicht höheren Anteil an Wegen zur Arbeit. Im Gegenzug nehmen die anderen Aktivitäten bei den Frauen höhere Anteile ein. Sie legen in einigen Altersklassen drei Mal so viele Begleitwege zurück wie Männer und gehen doppelt so oft einkaufen. Sie legen aber auch mehr Freizeitwege zurück.</a:t>
            </a:r>
          </a:p>
          <a:p>
            <a:endParaRPr lang="de-DE" sz="1200" b="0" i="0" u="none" strike="noStrike" kern="1200" baseline="0" dirty="0">
              <a:solidFill>
                <a:schemeClr val="tx1"/>
              </a:solidFill>
              <a:effectLst/>
              <a:latin typeface="+mn-lt"/>
              <a:ea typeface="+mn-ea"/>
              <a:cs typeface="+mn-cs"/>
            </a:endParaRPr>
          </a:p>
          <a:p>
            <a:r>
              <a:rPr lang="de-DE" dirty="0"/>
              <a:t>Die Befragung in der aktuellen </a:t>
            </a:r>
            <a:r>
              <a:rPr lang="de-DE" dirty="0" err="1"/>
              <a:t>MiD</a:t>
            </a:r>
            <a:r>
              <a:rPr lang="de-DE" dirty="0"/>
              <a:t>-Studie wurde von April 2023 bis Juli 2024 durchgeführt. Zurzeit werden die erhobenen Daten aufbereitet und ausgewertet. Ergebnisse für die Fachöffentlichkeit sind bis Mitte 2025 zu erwarten.</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2E3935A8-1A63-4DE7-A295-25CD81A616EB}" type="slidenum">
              <a:rPr lang="de-DE" smtClean="0"/>
              <a:t>6</a:t>
            </a:fld>
            <a:endParaRPr lang="de-DE"/>
          </a:p>
        </p:txBody>
      </p:sp>
    </p:spTree>
    <p:extLst>
      <p:ext uri="{BB962C8B-B14F-4D97-AF65-F5344CB8AC3E}">
        <p14:creationId xmlns:p14="http://schemas.microsoft.com/office/powerpoint/2010/main" val="413450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dirty="0">
              <a:solidFill>
                <a:schemeClr val="tx1">
                  <a:lumMod val="65000"/>
                  <a:lumOff val="35000"/>
                </a:schemeClr>
              </a:solidFill>
            </a:endParaRPr>
          </a:p>
        </p:txBody>
      </p:sp>
      <p:sp>
        <p:nvSpPr>
          <p:cNvPr id="4" name="Foliennummernplatzhalter 3"/>
          <p:cNvSpPr>
            <a:spLocks noGrp="1"/>
          </p:cNvSpPr>
          <p:nvPr>
            <p:ph type="sldNum" sz="quarter" idx="5"/>
          </p:nvPr>
        </p:nvSpPr>
        <p:spPr/>
        <p:txBody>
          <a:bodyPr/>
          <a:lstStyle/>
          <a:p>
            <a:fld id="{2E3935A8-1A63-4DE7-A295-25CD81A616EB}" type="slidenum">
              <a:rPr lang="de-DE" smtClean="0"/>
              <a:t>7</a:t>
            </a:fld>
            <a:endParaRPr lang="de-DE"/>
          </a:p>
        </p:txBody>
      </p:sp>
    </p:spTree>
    <p:extLst>
      <p:ext uri="{BB962C8B-B14F-4D97-AF65-F5344CB8AC3E}">
        <p14:creationId xmlns:p14="http://schemas.microsoft.com/office/powerpoint/2010/main" val="2130618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3935A8-1A63-4DE7-A295-25CD81A616EB}" type="slidenum">
              <a:rPr lang="de-DE" smtClean="0"/>
              <a:t>8</a:t>
            </a:fld>
            <a:endParaRPr lang="de-DE"/>
          </a:p>
        </p:txBody>
      </p:sp>
    </p:spTree>
    <p:extLst>
      <p:ext uri="{BB962C8B-B14F-4D97-AF65-F5344CB8AC3E}">
        <p14:creationId xmlns:p14="http://schemas.microsoft.com/office/powerpoint/2010/main" val="1092354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2E3935A8-1A63-4DE7-A295-25CD81A616EB}" type="slidenum">
              <a:rPr lang="de-DE" smtClean="0"/>
              <a:t>9</a:t>
            </a:fld>
            <a:endParaRPr lang="de-DE"/>
          </a:p>
        </p:txBody>
      </p:sp>
    </p:spTree>
    <p:extLst>
      <p:ext uri="{BB962C8B-B14F-4D97-AF65-F5344CB8AC3E}">
        <p14:creationId xmlns:p14="http://schemas.microsoft.com/office/powerpoint/2010/main" val="2687651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63600" y="2012950"/>
            <a:ext cx="9794875" cy="1389063"/>
          </a:xfrm>
        </p:spPr>
        <p:txBody>
          <a:bodyPr/>
          <a:lstStyle/>
          <a:p>
            <a:r>
              <a:rPr lang="de-DE"/>
              <a:t>Titelmasterformat durch Klicken bearbeiten</a:t>
            </a:r>
          </a:p>
        </p:txBody>
      </p:sp>
      <p:sp>
        <p:nvSpPr>
          <p:cNvPr id="3" name="Untertitel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fld id="{4E8E4512-5CBC-489F-B1FC-EA51BAE31DD2}" type="slidenum">
              <a:rPr lang="de-DE" altLang="de-DE"/>
              <a:pPr/>
              <a:t>‹Nr.›</a:t>
            </a:fld>
            <a:endParaRPr lang="de-DE" altLang="de-DE"/>
          </a:p>
        </p:txBody>
      </p:sp>
    </p:spTree>
    <p:extLst>
      <p:ext uri="{BB962C8B-B14F-4D97-AF65-F5344CB8AC3E}">
        <p14:creationId xmlns:p14="http://schemas.microsoft.com/office/powerpoint/2010/main" val="694136601"/>
      </p:ext>
    </p:extLst>
  </p:cSld>
  <p:clrMapOvr>
    <a:masterClrMapping/>
  </p:clrMapOvr>
  <p:transition spd="slow" advClick="0"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fld id="{5EAFED47-30FC-4A91-9230-2D1790498E9E}" type="slidenum">
              <a:rPr lang="de-DE" altLang="de-DE"/>
              <a:pPr/>
              <a:t>‹Nr.›</a:t>
            </a:fld>
            <a:endParaRPr lang="de-DE" altLang="de-DE"/>
          </a:p>
        </p:txBody>
      </p:sp>
    </p:spTree>
    <p:extLst>
      <p:ext uri="{BB962C8B-B14F-4D97-AF65-F5344CB8AC3E}">
        <p14:creationId xmlns:p14="http://schemas.microsoft.com/office/powerpoint/2010/main" val="2569075908"/>
      </p:ext>
    </p:extLst>
  </p:cSld>
  <p:clrMapOvr>
    <a:masterClrMapping/>
  </p:clrMapOvr>
  <p:transition spd="slow" advClick="0"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353425" y="258763"/>
            <a:ext cx="2592388" cy="5529262"/>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576263" y="258763"/>
            <a:ext cx="7624762" cy="5529262"/>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fld id="{2F6E3868-2C5C-4BB9-8A0D-E962A76C00AB}" type="slidenum">
              <a:rPr lang="de-DE" altLang="de-DE"/>
              <a:pPr/>
              <a:t>‹Nr.›</a:t>
            </a:fld>
            <a:endParaRPr lang="de-DE" altLang="de-DE"/>
          </a:p>
        </p:txBody>
      </p:sp>
    </p:spTree>
    <p:extLst>
      <p:ext uri="{BB962C8B-B14F-4D97-AF65-F5344CB8AC3E}">
        <p14:creationId xmlns:p14="http://schemas.microsoft.com/office/powerpoint/2010/main" val="2244216714"/>
      </p:ext>
    </p:extLst>
  </p:cSld>
  <p:clrMapOvr>
    <a:masterClrMapping/>
  </p:clrMapOvr>
  <p:transition spd="slow" advClick="0" advTm="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401387"/>
      </p:ext>
    </p:extLst>
  </p:cSld>
  <p:clrMapOvr>
    <a:masterClrMapping/>
  </p:clrMapOvr>
  <p:transition spd="slow" advClick="0"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fld id="{794469F1-EAD0-4D66-8617-BF3D916DE250}" type="slidenum">
              <a:rPr lang="de-DE" altLang="de-DE"/>
              <a:pPr/>
              <a:t>‹Nr.›</a:t>
            </a:fld>
            <a:endParaRPr lang="de-DE" altLang="de-DE"/>
          </a:p>
        </p:txBody>
      </p:sp>
    </p:spTree>
    <p:extLst>
      <p:ext uri="{BB962C8B-B14F-4D97-AF65-F5344CB8AC3E}">
        <p14:creationId xmlns:p14="http://schemas.microsoft.com/office/powerpoint/2010/main" val="1509950034"/>
      </p:ext>
    </p:extLst>
  </p:cSld>
  <p:clrMapOvr>
    <a:masterClrMapping/>
  </p:clrMapOvr>
  <p:transition spd="slow" advClick="0" advTm="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09638" y="4164013"/>
            <a:ext cx="9794875" cy="1287462"/>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09638" y="2746375"/>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6" name="Rectangle 6"/>
          <p:cNvSpPr>
            <a:spLocks noGrp="1" noChangeArrowheads="1"/>
          </p:cNvSpPr>
          <p:nvPr>
            <p:ph type="sldNum" sz="quarter" idx="12"/>
          </p:nvPr>
        </p:nvSpPr>
        <p:spPr>
          <a:ln/>
        </p:spPr>
        <p:txBody>
          <a:bodyPr/>
          <a:lstStyle>
            <a:lvl1pPr>
              <a:defRPr/>
            </a:lvl1pPr>
          </a:lstStyle>
          <a:p>
            <a:fld id="{5600620D-5620-4F68-B3F2-E9CF03959037}" type="slidenum">
              <a:rPr lang="de-DE" altLang="de-DE"/>
              <a:pPr/>
              <a:t>‹Nr.›</a:t>
            </a:fld>
            <a:endParaRPr lang="de-DE" altLang="de-DE"/>
          </a:p>
        </p:txBody>
      </p:sp>
    </p:spTree>
    <p:extLst>
      <p:ext uri="{BB962C8B-B14F-4D97-AF65-F5344CB8AC3E}">
        <p14:creationId xmlns:p14="http://schemas.microsoft.com/office/powerpoint/2010/main" val="2101145026"/>
      </p:ext>
    </p:extLst>
  </p:cSld>
  <p:clrMapOvr>
    <a:masterClrMapping/>
  </p:clrMapOvr>
  <p:transition spd="slow" advClick="0" advTm="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576263" y="1511300"/>
            <a:ext cx="5108575"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837238" y="1511300"/>
            <a:ext cx="5108575"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fld id="{915745FF-4A44-43E9-B8F8-2DDC13127024}" type="slidenum">
              <a:rPr lang="de-DE" altLang="de-DE"/>
              <a:pPr/>
              <a:t>‹Nr.›</a:t>
            </a:fld>
            <a:endParaRPr lang="de-DE" altLang="de-DE"/>
          </a:p>
        </p:txBody>
      </p:sp>
    </p:spTree>
    <p:extLst>
      <p:ext uri="{BB962C8B-B14F-4D97-AF65-F5344CB8AC3E}">
        <p14:creationId xmlns:p14="http://schemas.microsoft.com/office/powerpoint/2010/main" val="13696343"/>
      </p:ext>
    </p:extLst>
  </p:cSld>
  <p:clrMapOvr>
    <a:masterClrMapping/>
  </p:clrMapOvr>
  <p:transition spd="slow" advClick="0"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576263" y="1450975"/>
            <a:ext cx="5091112"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576263" y="2055813"/>
            <a:ext cx="5091112"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5853113" y="1450975"/>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5853113" y="2055813"/>
            <a:ext cx="5092700"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9" name="Rectangle 6"/>
          <p:cNvSpPr>
            <a:spLocks noGrp="1" noChangeArrowheads="1"/>
          </p:cNvSpPr>
          <p:nvPr>
            <p:ph type="sldNum" sz="quarter" idx="12"/>
          </p:nvPr>
        </p:nvSpPr>
        <p:spPr>
          <a:ln/>
        </p:spPr>
        <p:txBody>
          <a:bodyPr/>
          <a:lstStyle>
            <a:lvl1pPr>
              <a:defRPr/>
            </a:lvl1pPr>
          </a:lstStyle>
          <a:p>
            <a:fld id="{98AE1C8C-BB6F-475F-B4DC-237FFB2D5484}" type="slidenum">
              <a:rPr lang="de-DE" altLang="de-DE"/>
              <a:pPr/>
              <a:t>‹Nr.›</a:t>
            </a:fld>
            <a:endParaRPr lang="de-DE" altLang="de-DE"/>
          </a:p>
        </p:txBody>
      </p:sp>
    </p:spTree>
    <p:extLst>
      <p:ext uri="{BB962C8B-B14F-4D97-AF65-F5344CB8AC3E}">
        <p14:creationId xmlns:p14="http://schemas.microsoft.com/office/powerpoint/2010/main" val="3738742911"/>
      </p:ext>
    </p:extLst>
  </p:cSld>
  <p:clrMapOvr>
    <a:masterClrMapping/>
  </p:clrMapOvr>
  <p:transition spd="slow" advClick="0"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5" name="Rectangle 6"/>
          <p:cNvSpPr>
            <a:spLocks noGrp="1" noChangeArrowheads="1"/>
          </p:cNvSpPr>
          <p:nvPr>
            <p:ph type="sldNum" sz="quarter" idx="12"/>
          </p:nvPr>
        </p:nvSpPr>
        <p:spPr>
          <a:ln/>
        </p:spPr>
        <p:txBody>
          <a:bodyPr/>
          <a:lstStyle>
            <a:lvl1pPr>
              <a:defRPr/>
            </a:lvl1pPr>
          </a:lstStyle>
          <a:p>
            <a:fld id="{E160DCAE-237C-4B47-B070-8A4FC85B1A77}" type="slidenum">
              <a:rPr lang="de-DE" altLang="de-DE"/>
              <a:pPr/>
              <a:t>‹Nr.›</a:t>
            </a:fld>
            <a:endParaRPr lang="de-DE" altLang="de-DE"/>
          </a:p>
        </p:txBody>
      </p:sp>
    </p:spTree>
    <p:extLst>
      <p:ext uri="{BB962C8B-B14F-4D97-AF65-F5344CB8AC3E}">
        <p14:creationId xmlns:p14="http://schemas.microsoft.com/office/powerpoint/2010/main" val="3944605851"/>
      </p:ext>
    </p:extLst>
  </p:cSld>
  <p:clrMapOvr>
    <a:masterClrMapping/>
  </p:clrMapOvr>
  <p:transition spd="slow" advClick="0"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4" name="Rectangle 6"/>
          <p:cNvSpPr>
            <a:spLocks noGrp="1" noChangeArrowheads="1"/>
          </p:cNvSpPr>
          <p:nvPr>
            <p:ph type="sldNum" sz="quarter" idx="12"/>
          </p:nvPr>
        </p:nvSpPr>
        <p:spPr>
          <a:ln/>
        </p:spPr>
        <p:txBody>
          <a:bodyPr/>
          <a:lstStyle>
            <a:lvl1pPr>
              <a:defRPr/>
            </a:lvl1pPr>
          </a:lstStyle>
          <a:p>
            <a:fld id="{248E492D-1B51-486D-98BD-C767268D7758}" type="slidenum">
              <a:rPr lang="de-DE" altLang="de-DE"/>
              <a:pPr/>
              <a:t>‹Nr.›</a:t>
            </a:fld>
            <a:endParaRPr lang="de-DE" altLang="de-DE"/>
          </a:p>
        </p:txBody>
      </p:sp>
    </p:spTree>
    <p:extLst>
      <p:ext uri="{BB962C8B-B14F-4D97-AF65-F5344CB8AC3E}">
        <p14:creationId xmlns:p14="http://schemas.microsoft.com/office/powerpoint/2010/main" val="2626849973"/>
      </p:ext>
    </p:extLst>
  </p:cSld>
  <p:clrMapOvr>
    <a:masterClrMapping/>
  </p:clrMapOvr>
  <p:transition spd="slow"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76263" y="258763"/>
            <a:ext cx="3790950" cy="1096962"/>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505325" y="258763"/>
            <a:ext cx="6440488"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fld id="{065F56C0-90E8-4299-9BCB-13CE84BD8C68}" type="slidenum">
              <a:rPr lang="de-DE" altLang="de-DE"/>
              <a:pPr/>
              <a:t>‹Nr.›</a:t>
            </a:fld>
            <a:endParaRPr lang="de-DE" altLang="de-DE"/>
          </a:p>
        </p:txBody>
      </p:sp>
    </p:spTree>
    <p:extLst>
      <p:ext uri="{BB962C8B-B14F-4D97-AF65-F5344CB8AC3E}">
        <p14:creationId xmlns:p14="http://schemas.microsoft.com/office/powerpoint/2010/main" val="671965018"/>
      </p:ext>
    </p:extLst>
  </p:cSld>
  <p:clrMapOvr>
    <a:masterClrMapping/>
  </p:clrMapOvr>
  <p:transition spd="slow" advClick="0"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259013" y="4535488"/>
            <a:ext cx="6911975" cy="536575"/>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259013" y="579438"/>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ltLang="de-DE"/>
          </a:p>
        </p:txBody>
      </p:sp>
      <p:sp>
        <p:nvSpPr>
          <p:cNvPr id="7" name="Rectangle 6"/>
          <p:cNvSpPr>
            <a:spLocks noGrp="1" noChangeArrowheads="1"/>
          </p:cNvSpPr>
          <p:nvPr>
            <p:ph type="sldNum" sz="quarter" idx="12"/>
          </p:nvPr>
        </p:nvSpPr>
        <p:spPr>
          <a:ln/>
        </p:spPr>
        <p:txBody>
          <a:bodyPr/>
          <a:lstStyle>
            <a:lvl1pPr>
              <a:defRPr/>
            </a:lvl1pPr>
          </a:lstStyle>
          <a:p>
            <a:fld id="{58127881-6802-4AE9-9B3D-9DA7515144DF}" type="slidenum">
              <a:rPr lang="de-DE" altLang="de-DE"/>
              <a:pPr/>
              <a:t>‹Nr.›</a:t>
            </a:fld>
            <a:endParaRPr lang="de-DE" altLang="de-DE"/>
          </a:p>
        </p:txBody>
      </p:sp>
    </p:spTree>
    <p:extLst>
      <p:ext uri="{BB962C8B-B14F-4D97-AF65-F5344CB8AC3E}">
        <p14:creationId xmlns:p14="http://schemas.microsoft.com/office/powerpoint/2010/main" val="2422527202"/>
      </p:ext>
    </p:extLst>
  </p:cSld>
  <p:clrMapOvr>
    <a:masterClrMapping/>
  </p:clrMapOvr>
  <p:transition spd="slow" advClick="0"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6263" y="258763"/>
            <a:ext cx="10369550" cy="1081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a:t>Titelmasterformat durch Klicken bearbeiten</a:t>
            </a:r>
          </a:p>
        </p:txBody>
      </p:sp>
      <p:sp>
        <p:nvSpPr>
          <p:cNvPr id="1027" name="Rectangle 3"/>
          <p:cNvSpPr>
            <a:spLocks noGrp="1" noChangeArrowheads="1"/>
          </p:cNvSpPr>
          <p:nvPr>
            <p:ph type="body" idx="1"/>
          </p:nvPr>
        </p:nvSpPr>
        <p:spPr bwMode="auto">
          <a:xfrm>
            <a:off x="576263" y="1511300"/>
            <a:ext cx="10369550"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576263" y="5900738"/>
            <a:ext cx="2687637"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de-DE" altLang="de-DE"/>
          </a:p>
        </p:txBody>
      </p:sp>
      <p:sp>
        <p:nvSpPr>
          <p:cNvPr id="1029" name="Rectangle 5"/>
          <p:cNvSpPr>
            <a:spLocks noGrp="1" noChangeArrowheads="1"/>
          </p:cNvSpPr>
          <p:nvPr>
            <p:ph type="ftr" sz="quarter" idx="3"/>
          </p:nvPr>
        </p:nvSpPr>
        <p:spPr bwMode="auto">
          <a:xfrm>
            <a:off x="3937000" y="5900738"/>
            <a:ext cx="3648075"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de-DE" altLang="de-DE"/>
          </a:p>
        </p:txBody>
      </p:sp>
      <p:sp>
        <p:nvSpPr>
          <p:cNvPr id="1030" name="Rectangle 6"/>
          <p:cNvSpPr>
            <a:spLocks noGrp="1" noChangeArrowheads="1"/>
          </p:cNvSpPr>
          <p:nvPr>
            <p:ph type="sldNum" sz="quarter" idx="4"/>
          </p:nvPr>
        </p:nvSpPr>
        <p:spPr bwMode="auto">
          <a:xfrm>
            <a:off x="8258175" y="5900738"/>
            <a:ext cx="2687638"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270B2A3B-65ED-4372-A072-3B379E6FA70E}" type="slidenum">
              <a:rPr lang="de-DE" altLang="de-DE"/>
              <a:pPr/>
              <a:t>‹Nr.›</a:t>
            </a:fld>
            <a:endParaRPr lang="de-DE" alt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5000">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bin"/><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1.jp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2.jp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2.jp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24.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1.jpeg"/><Relationship Id="rId7" Type="http://schemas.openxmlformats.org/officeDocument/2006/relationships/image" Target="../media/image10.png"/><Relationship Id="rId12"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jpg"/><Relationship Id="rId9" Type="http://schemas.openxmlformats.org/officeDocument/2006/relationships/image" Target="../media/image12.svg"/><Relationship Id="rId1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867DCC-BBE9-4115-B259-C16E47161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688"/>
            <a:ext cx="11522075" cy="5381487"/>
          </a:xfrm>
          <a:prstGeom prst="rect">
            <a:avLst/>
          </a:prstGeom>
        </p:spPr>
      </p:pic>
      <p:pic>
        <p:nvPicPr>
          <p:cNvPr id="6" name="Grafik 5">
            <a:extLst>
              <a:ext uri="{FF2B5EF4-FFF2-40B4-BE49-F238E27FC236}">
                <a16:creationId xmlns:a16="http://schemas.microsoft.com/office/drawing/2014/main" id="{26E71E3C-F430-4BE8-AB94-24EBE92BD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592" y="287759"/>
            <a:ext cx="783021" cy="552981"/>
          </a:xfrm>
          <a:prstGeom prst="rect">
            <a:avLst/>
          </a:prstGeom>
        </p:spPr>
      </p:pic>
      <p:pic>
        <p:nvPicPr>
          <p:cNvPr id="4" name="Grafik 3">
            <a:extLst>
              <a:ext uri="{FF2B5EF4-FFF2-40B4-BE49-F238E27FC236}">
                <a16:creationId xmlns:a16="http://schemas.microsoft.com/office/drawing/2014/main" id="{A473597A-D580-4A21-8001-3EADDA1F2D63}"/>
              </a:ext>
            </a:extLst>
          </p:cNvPr>
          <p:cNvPicPr>
            <a:picLocks noChangeAspect="1"/>
          </p:cNvPicPr>
          <p:nvPr/>
        </p:nvPicPr>
        <p:blipFill rotWithShape="1">
          <a:blip r:embed="rId5">
            <a:extLst>
              <a:ext uri="{28A0092B-C50C-407E-A947-70E740481C1C}">
                <a14:useLocalDpi xmlns:a14="http://schemas.microsoft.com/office/drawing/2010/main" val="0"/>
              </a:ext>
            </a:extLst>
          </a:blip>
          <a:srcRect t="13411" b="4854"/>
          <a:stretch/>
        </p:blipFill>
        <p:spPr>
          <a:xfrm>
            <a:off x="0" y="1098688"/>
            <a:ext cx="11522075" cy="5381487"/>
          </a:xfrm>
          <a:prstGeom prst="rect">
            <a:avLst/>
          </a:prstGeom>
        </p:spPr>
      </p:pic>
      <p:sp>
        <p:nvSpPr>
          <p:cNvPr id="20" name="Rechteck 19">
            <a:extLst>
              <a:ext uri="{FF2B5EF4-FFF2-40B4-BE49-F238E27FC236}">
                <a16:creationId xmlns:a16="http://schemas.microsoft.com/office/drawing/2014/main" id="{528832B6-9329-4919-9F1A-7DA3DD74AB35}"/>
              </a:ext>
            </a:extLst>
          </p:cNvPr>
          <p:cNvSpPr/>
          <p:nvPr/>
        </p:nvSpPr>
        <p:spPr>
          <a:xfrm>
            <a:off x="9433445" y="6336431"/>
            <a:ext cx="1224136" cy="169277"/>
          </a:xfrm>
          <a:prstGeom prst="rect">
            <a:avLst/>
          </a:prstGeom>
        </p:spPr>
        <p:txBody>
          <a:bodyPr wrap="square">
            <a:spAutoFit/>
          </a:bodyPr>
          <a:lstStyle/>
          <a:p>
            <a:pPr algn="r">
              <a:tabLst>
                <a:tab pos="4037013" algn="l"/>
              </a:tabLst>
            </a:pPr>
            <a:r>
              <a:rPr lang="de-DE" sz="500" dirty="0">
                <a:solidFill>
                  <a:schemeClr val="bg1"/>
                </a:solidFill>
                <a:latin typeface="+mn-lt"/>
              </a:rPr>
              <a:t>Quelle: </a:t>
            </a:r>
            <a:r>
              <a:rPr lang="en-US" sz="500" dirty="0">
                <a:solidFill>
                  <a:schemeClr val="bg1"/>
                </a:solidFill>
                <a:latin typeface="+mn-lt"/>
              </a:rPr>
              <a:t>KI-</a:t>
            </a:r>
            <a:r>
              <a:rPr lang="en-US" sz="500" dirty="0" err="1">
                <a:solidFill>
                  <a:schemeClr val="bg1"/>
                </a:solidFill>
                <a:latin typeface="+mn-lt"/>
              </a:rPr>
              <a:t>generiert</a:t>
            </a:r>
            <a:endParaRPr lang="de-DE" sz="500" dirty="0">
              <a:solidFill>
                <a:schemeClr val="bg1"/>
              </a:solidFill>
              <a:latin typeface="+mn-lt"/>
            </a:endParaRPr>
          </a:p>
        </p:txBody>
      </p:sp>
      <p:sp>
        <p:nvSpPr>
          <p:cNvPr id="7" name="Rechteck 6">
            <a:extLst>
              <a:ext uri="{FF2B5EF4-FFF2-40B4-BE49-F238E27FC236}">
                <a16:creationId xmlns:a16="http://schemas.microsoft.com/office/drawing/2014/main" id="{A47B608C-9EE8-4431-8CC0-15D9301B3236}"/>
              </a:ext>
            </a:extLst>
          </p:cNvPr>
          <p:cNvSpPr/>
          <p:nvPr/>
        </p:nvSpPr>
        <p:spPr>
          <a:xfrm>
            <a:off x="-1" y="1457305"/>
            <a:ext cx="4968949" cy="144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itel 1">
            <a:extLst>
              <a:ext uri="{FF2B5EF4-FFF2-40B4-BE49-F238E27FC236}">
                <a16:creationId xmlns:a16="http://schemas.microsoft.com/office/drawing/2014/main" id="{F5862513-1698-4079-B18A-8CCFB98FCDBC}"/>
              </a:ext>
            </a:extLst>
          </p:cNvPr>
          <p:cNvSpPr txBox="1">
            <a:spLocks/>
          </p:cNvSpPr>
          <p:nvPr/>
        </p:nvSpPr>
        <p:spPr>
          <a:xfrm>
            <a:off x="300498" y="1457305"/>
            <a:ext cx="4371710" cy="1015663"/>
          </a:xfrm>
          <a:prstGeom prst="rect">
            <a:avLst/>
          </a:prstGeom>
        </p:spPr>
        <p:txBody>
          <a:bodyPr wrap="none">
            <a:spAutoFit/>
          </a:bodyPr>
          <a:lstStyle>
            <a:defPPr>
              <a:defRPr lang="de-DE"/>
            </a:defPPr>
            <a:lvl1pPr>
              <a:tabLst>
                <a:tab pos="4037013" algn="l"/>
              </a:tabLst>
              <a:defRPr sz="3000" b="1">
                <a:solidFill>
                  <a:srgbClr val="185F48"/>
                </a:solidFill>
                <a:latin typeface="+mn-lt"/>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ctr"/>
            <a:r>
              <a:rPr lang="de-DE" sz="6000" dirty="0"/>
              <a:t>MOBILITÄT</a:t>
            </a:r>
          </a:p>
        </p:txBody>
      </p:sp>
      <p:sp>
        <p:nvSpPr>
          <p:cNvPr id="17" name="Titel 1">
            <a:extLst>
              <a:ext uri="{FF2B5EF4-FFF2-40B4-BE49-F238E27FC236}">
                <a16:creationId xmlns:a16="http://schemas.microsoft.com/office/drawing/2014/main" id="{4156DE14-F509-43B9-961E-C22C09C5316F}"/>
              </a:ext>
            </a:extLst>
          </p:cNvPr>
          <p:cNvSpPr txBox="1">
            <a:spLocks/>
          </p:cNvSpPr>
          <p:nvPr/>
        </p:nvSpPr>
        <p:spPr>
          <a:xfrm>
            <a:off x="767902" y="2306449"/>
            <a:ext cx="3313664" cy="477054"/>
          </a:xfrm>
          <a:prstGeom prst="rect">
            <a:avLst/>
          </a:prstGeom>
        </p:spPr>
        <p:txBody>
          <a:bodyPr wrap="none">
            <a:spAutoFit/>
          </a:bodyPr>
          <a:lstStyle>
            <a:defPPr>
              <a:defRPr lang="de-DE"/>
            </a:defPPr>
            <a:lvl1pPr>
              <a:tabLst>
                <a:tab pos="4037013" algn="l"/>
              </a:tabLst>
              <a:defRPr sz="3000" b="1">
                <a:solidFill>
                  <a:srgbClr val="185F48"/>
                </a:solidFill>
                <a:latin typeface="+mn-lt"/>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ctr"/>
            <a:r>
              <a:rPr lang="de-DE" sz="2500" b="0" dirty="0"/>
              <a:t>AUF ALLEN EBENEN</a:t>
            </a:r>
          </a:p>
        </p:txBody>
      </p:sp>
    </p:spTree>
    <p:extLst>
      <p:ext uri="{BB962C8B-B14F-4D97-AF65-F5344CB8AC3E}">
        <p14:creationId xmlns:p14="http://schemas.microsoft.com/office/powerpoint/2010/main" val="270022686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867DCC-BBE9-4115-B259-C16E47161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688"/>
            <a:ext cx="11522075" cy="5381487"/>
          </a:xfrm>
          <a:prstGeom prst="rect">
            <a:avLst/>
          </a:prstGeom>
        </p:spPr>
      </p:pic>
      <p:pic>
        <p:nvPicPr>
          <p:cNvPr id="6" name="Grafik 5">
            <a:extLst>
              <a:ext uri="{FF2B5EF4-FFF2-40B4-BE49-F238E27FC236}">
                <a16:creationId xmlns:a16="http://schemas.microsoft.com/office/drawing/2014/main" id="{26E71E3C-F430-4BE8-AB94-24EBE92BD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592" y="287759"/>
            <a:ext cx="783021" cy="552981"/>
          </a:xfrm>
          <a:prstGeom prst="rect">
            <a:avLst/>
          </a:prstGeom>
        </p:spPr>
      </p:pic>
      <p:sp>
        <p:nvSpPr>
          <p:cNvPr id="9" name="Rechteck 8">
            <a:extLst>
              <a:ext uri="{FF2B5EF4-FFF2-40B4-BE49-F238E27FC236}">
                <a16:creationId xmlns:a16="http://schemas.microsoft.com/office/drawing/2014/main" id="{CCD04B9B-290E-4CC1-A250-B2CB31A50288}"/>
              </a:ext>
            </a:extLst>
          </p:cNvPr>
          <p:cNvSpPr/>
          <p:nvPr/>
        </p:nvSpPr>
        <p:spPr>
          <a:xfrm>
            <a:off x="0" y="1223863"/>
            <a:ext cx="11522074" cy="553998"/>
          </a:xfrm>
          <a:prstGeom prst="rect">
            <a:avLst/>
          </a:prstGeom>
        </p:spPr>
        <p:txBody>
          <a:bodyPr wrap="square">
            <a:spAutoFit/>
          </a:bodyPr>
          <a:lstStyle/>
          <a:p>
            <a:pPr algn="ctr">
              <a:tabLst>
                <a:tab pos="4037013" algn="l"/>
              </a:tabLst>
            </a:pPr>
            <a:r>
              <a:rPr lang="de-DE" altLang="de-DE" sz="3000" b="1" dirty="0">
                <a:solidFill>
                  <a:srgbClr val="185F48"/>
                </a:solidFill>
                <a:latin typeface="+mn-lt"/>
              </a:rPr>
              <a:t>FRAUEN UND MOBILITÄT – Untersuchungsergebnisse</a:t>
            </a:r>
          </a:p>
        </p:txBody>
      </p:sp>
      <p:sp>
        <p:nvSpPr>
          <p:cNvPr id="16" name="Rechteck 15">
            <a:extLst>
              <a:ext uri="{FF2B5EF4-FFF2-40B4-BE49-F238E27FC236}">
                <a16:creationId xmlns:a16="http://schemas.microsoft.com/office/drawing/2014/main" id="{764463C7-D5A8-4B72-A871-E34F2D23B5FF}"/>
              </a:ext>
            </a:extLst>
          </p:cNvPr>
          <p:cNvSpPr/>
          <p:nvPr/>
        </p:nvSpPr>
        <p:spPr>
          <a:xfrm>
            <a:off x="4392885" y="6310898"/>
            <a:ext cx="7129191" cy="169277"/>
          </a:xfrm>
          <a:prstGeom prst="rect">
            <a:avLst/>
          </a:prstGeom>
        </p:spPr>
        <p:txBody>
          <a:bodyPr wrap="square">
            <a:spAutoFit/>
          </a:bodyPr>
          <a:lstStyle/>
          <a:p>
            <a:pPr algn="r">
              <a:tabLst>
                <a:tab pos="4037013" algn="l"/>
              </a:tabLst>
            </a:pPr>
            <a:r>
              <a:rPr lang="de-DE" sz="500" dirty="0">
                <a:solidFill>
                  <a:schemeClr val="bg1">
                    <a:lumMod val="75000"/>
                  </a:schemeClr>
                </a:solidFill>
                <a:latin typeface="+mn-lt"/>
              </a:rPr>
              <a:t>Quelle: https://www.deutschland.de/de/topic/politik/deutschland-gendergerechte-mobilitaet-women-mobilize-women; https://vcoe.at/presse/presseaussendungen/detail/vcoe-frauen-sind-sicherer-mobil-und-verursachen-weniger-unfaelle</a:t>
            </a:r>
          </a:p>
        </p:txBody>
      </p:sp>
      <p:sp>
        <p:nvSpPr>
          <p:cNvPr id="7" name="Rechteck 6">
            <a:extLst>
              <a:ext uri="{FF2B5EF4-FFF2-40B4-BE49-F238E27FC236}">
                <a16:creationId xmlns:a16="http://schemas.microsoft.com/office/drawing/2014/main" id="{07E45048-C9DA-43BE-9B6F-87E1E22C1F66}"/>
              </a:ext>
            </a:extLst>
          </p:cNvPr>
          <p:cNvSpPr/>
          <p:nvPr/>
        </p:nvSpPr>
        <p:spPr>
          <a:xfrm>
            <a:off x="0" y="1867579"/>
            <a:ext cx="11522074" cy="292388"/>
          </a:xfrm>
          <a:prstGeom prst="rect">
            <a:avLst/>
          </a:prstGeom>
        </p:spPr>
        <p:txBody>
          <a:bodyPr wrap="square">
            <a:spAutoFit/>
          </a:bodyPr>
          <a:lstStyle/>
          <a:p>
            <a:pPr algn="ctr">
              <a:spcBef>
                <a:spcPts val="600"/>
              </a:spcBef>
              <a:spcAft>
                <a:spcPts val="600"/>
              </a:spcAft>
            </a:pPr>
            <a:r>
              <a:rPr lang="de-DE" sz="1300" i="1" dirty="0">
                <a:solidFill>
                  <a:schemeClr val="bg1">
                    <a:lumMod val="50000"/>
                  </a:schemeClr>
                </a:solidFill>
                <a:latin typeface="+mn-lt"/>
              </a:rPr>
              <a:t>Autorinnen: Lieke </a:t>
            </a:r>
            <a:r>
              <a:rPr lang="de-DE" sz="1300" i="1" dirty="0" err="1">
                <a:solidFill>
                  <a:schemeClr val="bg1">
                    <a:lumMod val="50000"/>
                  </a:schemeClr>
                </a:solidFill>
                <a:latin typeface="+mn-lt"/>
              </a:rPr>
              <a:t>Ypma</a:t>
            </a:r>
            <a:r>
              <a:rPr lang="de-DE" sz="1300" i="1" dirty="0">
                <a:solidFill>
                  <a:schemeClr val="bg1">
                    <a:lumMod val="50000"/>
                  </a:schemeClr>
                </a:solidFill>
                <a:latin typeface="+mn-lt"/>
              </a:rPr>
              <a:t> [Hello </a:t>
            </a:r>
            <a:r>
              <a:rPr lang="de-DE" sz="1300" i="1" dirty="0" err="1">
                <a:solidFill>
                  <a:schemeClr val="bg1">
                    <a:lumMod val="50000"/>
                  </a:schemeClr>
                </a:solidFill>
                <a:latin typeface="+mn-lt"/>
              </a:rPr>
              <a:t>impact</a:t>
            </a:r>
            <a:r>
              <a:rPr lang="de-DE" sz="1300" i="1" dirty="0">
                <a:solidFill>
                  <a:schemeClr val="bg1">
                    <a:lumMod val="50000"/>
                  </a:schemeClr>
                </a:solidFill>
                <a:latin typeface="+mn-lt"/>
              </a:rPr>
              <a:t>]; Ines </a:t>
            </a:r>
            <a:r>
              <a:rPr lang="de-DE" sz="1300" i="1" dirty="0" err="1">
                <a:solidFill>
                  <a:schemeClr val="bg1">
                    <a:lumMod val="50000"/>
                  </a:schemeClr>
                </a:solidFill>
                <a:latin typeface="+mn-lt"/>
              </a:rPr>
              <a:t>Kawgan-Kagan</a:t>
            </a:r>
            <a:r>
              <a:rPr lang="de-DE" sz="1300" i="1" dirty="0">
                <a:solidFill>
                  <a:schemeClr val="bg1">
                    <a:lumMod val="50000"/>
                  </a:schemeClr>
                </a:solidFill>
                <a:latin typeface="+mn-lt"/>
              </a:rPr>
              <a:t> [AEM Institute GmbH]; Lena </a:t>
            </a:r>
            <a:r>
              <a:rPr lang="de-DE" sz="1300" i="1" dirty="0" err="1">
                <a:solidFill>
                  <a:schemeClr val="bg1">
                    <a:lumMod val="50000"/>
                  </a:schemeClr>
                </a:solidFill>
                <a:latin typeface="+mn-lt"/>
              </a:rPr>
              <a:t>Osswald</a:t>
            </a:r>
            <a:r>
              <a:rPr lang="de-DE" sz="1300" i="1" dirty="0">
                <a:solidFill>
                  <a:schemeClr val="bg1">
                    <a:lumMod val="50000"/>
                  </a:schemeClr>
                </a:solidFill>
                <a:latin typeface="+mn-lt"/>
              </a:rPr>
              <a:t>; Frieda Bellmann [VORN </a:t>
            </a:r>
            <a:r>
              <a:rPr lang="de-DE" sz="1300" i="1" dirty="0" err="1">
                <a:solidFill>
                  <a:schemeClr val="bg1">
                    <a:lumMod val="50000"/>
                  </a:schemeClr>
                </a:solidFill>
                <a:latin typeface="+mn-lt"/>
              </a:rPr>
              <a:t>Strategy</a:t>
            </a:r>
            <a:r>
              <a:rPr lang="de-DE" sz="1300" i="1" dirty="0">
                <a:solidFill>
                  <a:schemeClr val="bg1">
                    <a:lumMod val="50000"/>
                  </a:schemeClr>
                </a:solidFill>
                <a:latin typeface="+mn-lt"/>
              </a:rPr>
              <a:t> Consulting]</a:t>
            </a:r>
          </a:p>
        </p:txBody>
      </p:sp>
      <p:sp>
        <p:nvSpPr>
          <p:cNvPr id="3" name="Rechteck 2">
            <a:extLst>
              <a:ext uri="{FF2B5EF4-FFF2-40B4-BE49-F238E27FC236}">
                <a16:creationId xmlns:a16="http://schemas.microsoft.com/office/drawing/2014/main" id="{76996371-F7CB-4F5D-9735-0889F75E5BB8}"/>
              </a:ext>
            </a:extLst>
          </p:cNvPr>
          <p:cNvSpPr/>
          <p:nvPr/>
        </p:nvSpPr>
        <p:spPr>
          <a:xfrm>
            <a:off x="734711" y="2893838"/>
            <a:ext cx="1698094" cy="692497"/>
          </a:xfrm>
          <a:prstGeom prst="rect">
            <a:avLst/>
          </a:prstGeom>
        </p:spPr>
        <p:txBody>
          <a:bodyPr wrap="none">
            <a:spAutoFit/>
          </a:bodyPr>
          <a:lstStyle/>
          <a:p>
            <a:pPr algn="ctr" defTabSz="265113">
              <a:spcBef>
                <a:spcPts val="1200"/>
              </a:spcBef>
              <a:spcAft>
                <a:spcPts val="1200"/>
              </a:spcAft>
              <a:tabLst>
                <a:tab pos="361950" algn="l"/>
              </a:tabLst>
            </a:pPr>
            <a:r>
              <a:rPr lang="de-DE" sz="1300" b="1" dirty="0">
                <a:solidFill>
                  <a:srgbClr val="185F48"/>
                </a:solidFill>
                <a:latin typeface="+mn-lt"/>
              </a:rPr>
              <a:t>Weibliche Mobilität</a:t>
            </a:r>
            <a:br>
              <a:rPr lang="de-DE" sz="1300" b="1" dirty="0">
                <a:solidFill>
                  <a:srgbClr val="185F48"/>
                </a:solidFill>
                <a:latin typeface="+mn-lt"/>
              </a:rPr>
            </a:br>
            <a:r>
              <a:rPr lang="de-DE" sz="1300" b="1" dirty="0">
                <a:solidFill>
                  <a:srgbClr val="185F48"/>
                </a:solidFill>
                <a:latin typeface="+mn-lt"/>
              </a:rPr>
              <a:t>erforschen und</a:t>
            </a:r>
            <a:br>
              <a:rPr lang="de-DE" sz="1300" b="1" dirty="0">
                <a:solidFill>
                  <a:srgbClr val="185F48"/>
                </a:solidFill>
                <a:latin typeface="+mn-lt"/>
              </a:rPr>
            </a:br>
            <a:r>
              <a:rPr lang="de-DE" sz="1300" b="1" dirty="0">
                <a:solidFill>
                  <a:srgbClr val="185F48"/>
                </a:solidFill>
                <a:latin typeface="+mn-lt"/>
              </a:rPr>
              <a:t>verstehen</a:t>
            </a:r>
          </a:p>
        </p:txBody>
      </p:sp>
      <p:sp>
        <p:nvSpPr>
          <p:cNvPr id="4" name="Rechteck 3">
            <a:extLst>
              <a:ext uri="{FF2B5EF4-FFF2-40B4-BE49-F238E27FC236}">
                <a16:creationId xmlns:a16="http://schemas.microsoft.com/office/drawing/2014/main" id="{EC49E2D3-E654-4007-A339-A91B4E590F24}"/>
              </a:ext>
            </a:extLst>
          </p:cNvPr>
          <p:cNvSpPr/>
          <p:nvPr/>
        </p:nvSpPr>
        <p:spPr>
          <a:xfrm>
            <a:off x="727594" y="3911429"/>
            <a:ext cx="1712328" cy="692497"/>
          </a:xfrm>
          <a:prstGeom prst="rect">
            <a:avLst/>
          </a:prstGeom>
        </p:spPr>
        <p:txBody>
          <a:bodyPr wrap="none">
            <a:spAutoFit/>
          </a:bodyPr>
          <a:lstStyle/>
          <a:p>
            <a:pPr algn="ctr" defTabSz="265113">
              <a:spcBef>
                <a:spcPts val="1200"/>
              </a:spcBef>
              <a:spcAft>
                <a:spcPts val="1200"/>
              </a:spcAft>
              <a:tabLst>
                <a:tab pos="361950" algn="l"/>
              </a:tabLst>
            </a:pPr>
            <a:r>
              <a:rPr lang="de-DE" sz="1300" b="1" dirty="0">
                <a:solidFill>
                  <a:srgbClr val="185F48"/>
                </a:solidFill>
                <a:latin typeface="+mn-lt"/>
              </a:rPr>
              <a:t>Inklusive</a:t>
            </a:r>
            <a:br>
              <a:rPr lang="de-DE" sz="1300" b="1" dirty="0">
                <a:solidFill>
                  <a:srgbClr val="185F48"/>
                </a:solidFill>
                <a:latin typeface="+mn-lt"/>
              </a:rPr>
            </a:br>
            <a:r>
              <a:rPr lang="de-DE" sz="1300" b="1" dirty="0">
                <a:solidFill>
                  <a:srgbClr val="185F48"/>
                </a:solidFill>
                <a:latin typeface="+mn-lt"/>
              </a:rPr>
              <a:t>Mobilitätsangebote</a:t>
            </a:r>
            <a:br>
              <a:rPr lang="de-DE" sz="1300" b="1" dirty="0">
                <a:solidFill>
                  <a:srgbClr val="185F48"/>
                </a:solidFill>
                <a:latin typeface="+mn-lt"/>
              </a:rPr>
            </a:br>
            <a:r>
              <a:rPr lang="de-DE" sz="1300" b="1" dirty="0">
                <a:solidFill>
                  <a:srgbClr val="185F48"/>
                </a:solidFill>
                <a:latin typeface="+mn-lt"/>
              </a:rPr>
              <a:t>entwickeln</a:t>
            </a:r>
          </a:p>
        </p:txBody>
      </p:sp>
      <p:sp>
        <p:nvSpPr>
          <p:cNvPr id="8" name="Rechteck 7">
            <a:extLst>
              <a:ext uri="{FF2B5EF4-FFF2-40B4-BE49-F238E27FC236}">
                <a16:creationId xmlns:a16="http://schemas.microsoft.com/office/drawing/2014/main" id="{714A5BB9-9DCB-4F58-94A7-B70C8F193BF5}"/>
              </a:ext>
            </a:extLst>
          </p:cNvPr>
          <p:cNvSpPr/>
          <p:nvPr/>
        </p:nvSpPr>
        <p:spPr>
          <a:xfrm>
            <a:off x="8209309" y="4291751"/>
            <a:ext cx="2374861" cy="892552"/>
          </a:xfrm>
          <a:prstGeom prst="rect">
            <a:avLst/>
          </a:prstGeom>
        </p:spPr>
        <p:txBody>
          <a:bodyPr wrap="square">
            <a:spAutoFit/>
          </a:bodyPr>
          <a:lstStyle/>
          <a:p>
            <a:pPr algn="ctr" defTabSz="265113">
              <a:spcBef>
                <a:spcPts val="1200"/>
              </a:spcBef>
              <a:spcAft>
                <a:spcPts val="1200"/>
              </a:spcAft>
              <a:tabLst>
                <a:tab pos="361950" algn="l"/>
              </a:tabLst>
            </a:pPr>
            <a:r>
              <a:rPr lang="de-DE" sz="1300" b="1" dirty="0">
                <a:solidFill>
                  <a:srgbClr val="185F48"/>
                </a:solidFill>
                <a:latin typeface="+mn-lt"/>
              </a:rPr>
              <a:t>Sicherheit der</a:t>
            </a:r>
            <a:br>
              <a:rPr lang="de-DE" sz="1300" b="1" dirty="0">
                <a:solidFill>
                  <a:srgbClr val="185F48"/>
                </a:solidFill>
                <a:latin typeface="+mn-lt"/>
              </a:rPr>
            </a:br>
            <a:r>
              <a:rPr lang="de-DE" sz="1300" b="1" dirty="0">
                <a:solidFill>
                  <a:srgbClr val="185F48"/>
                </a:solidFill>
                <a:latin typeface="+mn-lt"/>
              </a:rPr>
              <a:t>Frauen im</a:t>
            </a:r>
            <a:br>
              <a:rPr lang="de-DE" sz="1300" b="1" dirty="0">
                <a:solidFill>
                  <a:srgbClr val="185F48"/>
                </a:solidFill>
                <a:latin typeface="+mn-lt"/>
              </a:rPr>
            </a:br>
            <a:r>
              <a:rPr lang="de-DE" sz="1300" b="1" dirty="0">
                <a:solidFill>
                  <a:srgbClr val="185F48"/>
                </a:solidFill>
                <a:latin typeface="+mn-lt"/>
              </a:rPr>
              <a:t>öffentlichen Transport</a:t>
            </a:r>
            <a:br>
              <a:rPr lang="de-DE" sz="1300" b="1" dirty="0">
                <a:solidFill>
                  <a:srgbClr val="185F48"/>
                </a:solidFill>
                <a:latin typeface="+mn-lt"/>
              </a:rPr>
            </a:br>
            <a:r>
              <a:rPr lang="de-DE" sz="1300" b="1" dirty="0">
                <a:solidFill>
                  <a:srgbClr val="185F48"/>
                </a:solidFill>
                <a:latin typeface="+mn-lt"/>
              </a:rPr>
              <a:t>gewährleisten</a:t>
            </a:r>
          </a:p>
        </p:txBody>
      </p:sp>
      <p:sp>
        <p:nvSpPr>
          <p:cNvPr id="10" name="Rechteck 9">
            <a:extLst>
              <a:ext uri="{FF2B5EF4-FFF2-40B4-BE49-F238E27FC236}">
                <a16:creationId xmlns:a16="http://schemas.microsoft.com/office/drawing/2014/main" id="{FCF93C3C-AD9C-4867-A657-A01586CA4A0F}"/>
              </a:ext>
            </a:extLst>
          </p:cNvPr>
          <p:cNvSpPr/>
          <p:nvPr/>
        </p:nvSpPr>
        <p:spPr>
          <a:xfrm>
            <a:off x="854808" y="5035238"/>
            <a:ext cx="1457900" cy="692497"/>
          </a:xfrm>
          <a:prstGeom prst="rect">
            <a:avLst/>
          </a:prstGeom>
        </p:spPr>
        <p:txBody>
          <a:bodyPr wrap="none">
            <a:spAutoFit/>
          </a:bodyPr>
          <a:lstStyle/>
          <a:p>
            <a:pPr algn="ctr" defTabSz="265113">
              <a:spcBef>
                <a:spcPts val="1200"/>
              </a:spcBef>
              <a:spcAft>
                <a:spcPts val="1200"/>
              </a:spcAft>
              <a:tabLst>
                <a:tab pos="361950" algn="l"/>
              </a:tabLst>
            </a:pPr>
            <a:r>
              <a:rPr lang="de-DE" sz="1300" b="1" dirty="0">
                <a:solidFill>
                  <a:srgbClr val="185F48"/>
                </a:solidFill>
                <a:latin typeface="+mn-lt"/>
              </a:rPr>
              <a:t>Frauen im</a:t>
            </a:r>
            <a:br>
              <a:rPr lang="de-DE" sz="1300" b="1" dirty="0">
                <a:solidFill>
                  <a:srgbClr val="185F48"/>
                </a:solidFill>
                <a:latin typeface="+mn-lt"/>
              </a:rPr>
            </a:br>
            <a:r>
              <a:rPr lang="de-DE" sz="1300" b="1" dirty="0">
                <a:solidFill>
                  <a:srgbClr val="185F48"/>
                </a:solidFill>
                <a:latin typeface="+mn-lt"/>
              </a:rPr>
              <a:t>Transportsektor</a:t>
            </a:r>
            <a:br>
              <a:rPr lang="de-DE" sz="1300" b="1" dirty="0">
                <a:solidFill>
                  <a:srgbClr val="185F48"/>
                </a:solidFill>
                <a:latin typeface="+mn-lt"/>
              </a:rPr>
            </a:br>
            <a:r>
              <a:rPr lang="de-DE" sz="1300" b="1" dirty="0">
                <a:solidFill>
                  <a:srgbClr val="185F48"/>
                </a:solidFill>
                <a:latin typeface="+mn-lt"/>
              </a:rPr>
              <a:t>befähigen</a:t>
            </a:r>
          </a:p>
        </p:txBody>
      </p:sp>
      <p:sp>
        <p:nvSpPr>
          <p:cNvPr id="11" name="Rechteck 10">
            <a:extLst>
              <a:ext uri="{FF2B5EF4-FFF2-40B4-BE49-F238E27FC236}">
                <a16:creationId xmlns:a16="http://schemas.microsoft.com/office/drawing/2014/main" id="{5D9E72FA-D886-4690-997A-41B861AD234B}"/>
              </a:ext>
            </a:extLst>
          </p:cNvPr>
          <p:cNvSpPr/>
          <p:nvPr/>
        </p:nvSpPr>
        <p:spPr>
          <a:xfrm>
            <a:off x="8655191" y="3054746"/>
            <a:ext cx="1483098" cy="892552"/>
          </a:xfrm>
          <a:prstGeom prst="rect">
            <a:avLst/>
          </a:prstGeom>
        </p:spPr>
        <p:txBody>
          <a:bodyPr wrap="none">
            <a:spAutoFit/>
          </a:bodyPr>
          <a:lstStyle/>
          <a:p>
            <a:pPr algn="ctr" defTabSz="265113">
              <a:spcBef>
                <a:spcPts val="1200"/>
              </a:spcBef>
              <a:spcAft>
                <a:spcPts val="1200"/>
              </a:spcAft>
              <a:tabLst>
                <a:tab pos="361950" algn="l"/>
              </a:tabLst>
            </a:pPr>
            <a:r>
              <a:rPr lang="de-DE" sz="1300" b="1" dirty="0">
                <a:solidFill>
                  <a:srgbClr val="185F48"/>
                </a:solidFill>
                <a:latin typeface="+mn-lt"/>
              </a:rPr>
              <a:t>Bewusstsein</a:t>
            </a:r>
            <a:br>
              <a:rPr lang="de-DE" sz="1300" b="1" dirty="0">
                <a:solidFill>
                  <a:srgbClr val="185F48"/>
                </a:solidFill>
                <a:latin typeface="+mn-lt"/>
              </a:rPr>
            </a:br>
            <a:r>
              <a:rPr lang="de-DE" sz="1300" b="1" dirty="0">
                <a:solidFill>
                  <a:srgbClr val="185F48"/>
                </a:solidFill>
                <a:latin typeface="+mn-lt"/>
              </a:rPr>
              <a:t>schaffen und</a:t>
            </a:r>
            <a:br>
              <a:rPr lang="de-DE" sz="1300" b="1" dirty="0">
                <a:solidFill>
                  <a:srgbClr val="185F48"/>
                </a:solidFill>
                <a:latin typeface="+mn-lt"/>
              </a:rPr>
            </a:br>
            <a:r>
              <a:rPr lang="de-DE" sz="1300" b="1" dirty="0">
                <a:solidFill>
                  <a:srgbClr val="185F48"/>
                </a:solidFill>
                <a:latin typeface="+mn-lt"/>
              </a:rPr>
              <a:t>Aufmerksamkeit</a:t>
            </a:r>
            <a:br>
              <a:rPr lang="de-DE" sz="1300" b="1" dirty="0">
                <a:solidFill>
                  <a:srgbClr val="185F48"/>
                </a:solidFill>
                <a:latin typeface="+mn-lt"/>
              </a:rPr>
            </a:br>
            <a:r>
              <a:rPr lang="de-DE" sz="1300" b="1" dirty="0">
                <a:solidFill>
                  <a:srgbClr val="185F48"/>
                </a:solidFill>
                <a:latin typeface="+mn-lt"/>
              </a:rPr>
              <a:t>wecken</a:t>
            </a:r>
          </a:p>
        </p:txBody>
      </p:sp>
      <p:pic>
        <p:nvPicPr>
          <p:cNvPr id="17" name="Grafik 16">
            <a:extLst>
              <a:ext uri="{FF2B5EF4-FFF2-40B4-BE49-F238E27FC236}">
                <a16:creationId xmlns:a16="http://schemas.microsoft.com/office/drawing/2014/main" id="{2B7A1CE5-0938-4027-A632-B0A4769997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9549" y="2463073"/>
            <a:ext cx="5296460" cy="3513318"/>
          </a:xfrm>
          <a:prstGeom prst="rect">
            <a:avLst/>
          </a:prstGeom>
        </p:spPr>
      </p:pic>
    </p:spTree>
    <p:extLst>
      <p:ext uri="{BB962C8B-B14F-4D97-AF65-F5344CB8AC3E}">
        <p14:creationId xmlns:p14="http://schemas.microsoft.com/office/powerpoint/2010/main" val="277626224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867DCC-BBE9-4115-B259-C16E47161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688"/>
            <a:ext cx="11522075" cy="5381487"/>
          </a:xfrm>
          <a:prstGeom prst="rect">
            <a:avLst/>
          </a:prstGeom>
        </p:spPr>
      </p:pic>
      <p:pic>
        <p:nvPicPr>
          <p:cNvPr id="6" name="Grafik 5">
            <a:extLst>
              <a:ext uri="{FF2B5EF4-FFF2-40B4-BE49-F238E27FC236}">
                <a16:creationId xmlns:a16="http://schemas.microsoft.com/office/drawing/2014/main" id="{26E71E3C-F430-4BE8-AB94-24EBE92BD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592" y="287759"/>
            <a:ext cx="783021" cy="552981"/>
          </a:xfrm>
          <a:prstGeom prst="rect">
            <a:avLst/>
          </a:prstGeom>
        </p:spPr>
      </p:pic>
      <p:sp>
        <p:nvSpPr>
          <p:cNvPr id="9" name="Rechteck 8">
            <a:extLst>
              <a:ext uri="{FF2B5EF4-FFF2-40B4-BE49-F238E27FC236}">
                <a16:creationId xmlns:a16="http://schemas.microsoft.com/office/drawing/2014/main" id="{CCD04B9B-290E-4CC1-A250-B2CB31A50288}"/>
              </a:ext>
            </a:extLst>
          </p:cNvPr>
          <p:cNvSpPr/>
          <p:nvPr/>
        </p:nvSpPr>
        <p:spPr>
          <a:xfrm>
            <a:off x="0" y="1223863"/>
            <a:ext cx="11522074" cy="553998"/>
          </a:xfrm>
          <a:prstGeom prst="rect">
            <a:avLst/>
          </a:prstGeom>
        </p:spPr>
        <p:txBody>
          <a:bodyPr wrap="square">
            <a:spAutoFit/>
          </a:bodyPr>
          <a:lstStyle/>
          <a:p>
            <a:pPr algn="ctr">
              <a:tabLst>
                <a:tab pos="4037013" algn="l"/>
              </a:tabLst>
            </a:pPr>
            <a:r>
              <a:rPr lang="de-DE" altLang="de-DE" sz="3000" b="1" dirty="0">
                <a:solidFill>
                  <a:srgbClr val="185F48"/>
                </a:solidFill>
                <a:latin typeface="+mn-lt"/>
              </a:rPr>
              <a:t>FRAUEN UND MOBILITÄT – Untersuchungsergebnisse</a:t>
            </a:r>
          </a:p>
        </p:txBody>
      </p:sp>
      <p:sp>
        <p:nvSpPr>
          <p:cNvPr id="16" name="Rechteck 15">
            <a:extLst>
              <a:ext uri="{FF2B5EF4-FFF2-40B4-BE49-F238E27FC236}">
                <a16:creationId xmlns:a16="http://schemas.microsoft.com/office/drawing/2014/main" id="{764463C7-D5A8-4B72-A871-E34F2D23B5FF}"/>
              </a:ext>
            </a:extLst>
          </p:cNvPr>
          <p:cNvSpPr/>
          <p:nvPr/>
        </p:nvSpPr>
        <p:spPr>
          <a:xfrm>
            <a:off x="7561237" y="6310898"/>
            <a:ext cx="3960839" cy="169277"/>
          </a:xfrm>
          <a:prstGeom prst="rect">
            <a:avLst/>
          </a:prstGeom>
        </p:spPr>
        <p:txBody>
          <a:bodyPr wrap="square">
            <a:spAutoFit/>
          </a:bodyPr>
          <a:lstStyle/>
          <a:p>
            <a:pPr algn="r">
              <a:tabLst>
                <a:tab pos="4037013" algn="l"/>
              </a:tabLst>
            </a:pPr>
            <a:r>
              <a:rPr lang="de-DE" sz="500" dirty="0">
                <a:solidFill>
                  <a:schemeClr val="bg1">
                    <a:lumMod val="75000"/>
                  </a:schemeClr>
                </a:solidFill>
                <a:latin typeface="+mn-lt"/>
              </a:rPr>
              <a:t>Quelle: https://www.genanet.de/themen/mobilitaet </a:t>
            </a:r>
          </a:p>
        </p:txBody>
      </p:sp>
      <p:sp>
        <p:nvSpPr>
          <p:cNvPr id="7" name="Rechteck 6">
            <a:extLst>
              <a:ext uri="{FF2B5EF4-FFF2-40B4-BE49-F238E27FC236}">
                <a16:creationId xmlns:a16="http://schemas.microsoft.com/office/drawing/2014/main" id="{FD2E6CB4-9C7C-4692-9109-4004B6F2CE1C}"/>
              </a:ext>
            </a:extLst>
          </p:cNvPr>
          <p:cNvSpPr/>
          <p:nvPr/>
        </p:nvSpPr>
        <p:spPr>
          <a:xfrm>
            <a:off x="720477" y="1823734"/>
            <a:ext cx="10009112" cy="1200329"/>
          </a:xfrm>
          <a:prstGeom prst="rect">
            <a:avLst/>
          </a:prstGeom>
        </p:spPr>
        <p:txBody>
          <a:bodyPr wrap="square">
            <a:spAutoFit/>
          </a:bodyPr>
          <a:lstStyle/>
          <a:p>
            <a:pPr algn="ctr">
              <a:spcBef>
                <a:spcPts val="600"/>
              </a:spcBef>
              <a:spcAft>
                <a:spcPts val="600"/>
              </a:spcAft>
            </a:pPr>
            <a:r>
              <a:rPr lang="de-DE" sz="1300" i="1" dirty="0" err="1">
                <a:solidFill>
                  <a:schemeClr val="bg1">
                    <a:lumMod val="50000"/>
                  </a:schemeClr>
                </a:solidFill>
                <a:latin typeface="+mn-lt"/>
              </a:rPr>
              <a:t>gena</a:t>
            </a:r>
            <a:r>
              <a:rPr lang="de-DE" sz="1300" i="1" dirty="0">
                <a:solidFill>
                  <a:schemeClr val="bg1">
                    <a:lumMod val="50000"/>
                  </a:schemeClr>
                </a:solidFill>
                <a:latin typeface="+mn-lt"/>
              </a:rPr>
              <a:t> </a:t>
            </a:r>
            <a:r>
              <a:rPr lang="de-DE" sz="1300" i="1" dirty="0" err="1">
                <a:solidFill>
                  <a:schemeClr val="bg1">
                    <a:lumMod val="50000"/>
                  </a:schemeClr>
                </a:solidFill>
                <a:latin typeface="+mn-lt"/>
              </a:rPr>
              <a:t>net</a:t>
            </a:r>
            <a:r>
              <a:rPr lang="de-DE" sz="1300" i="1" dirty="0">
                <a:solidFill>
                  <a:schemeClr val="bg1">
                    <a:lumMod val="50000"/>
                  </a:schemeClr>
                </a:solidFill>
                <a:latin typeface="+mn-lt"/>
              </a:rPr>
              <a:t> (gender-umwelt-nachhaltigkeit), ehem. Das </a:t>
            </a:r>
            <a:r>
              <a:rPr lang="de-DE" sz="1300" i="1" dirty="0" err="1">
                <a:solidFill>
                  <a:schemeClr val="bg1">
                    <a:lumMod val="50000"/>
                  </a:schemeClr>
                </a:solidFill>
                <a:latin typeface="+mn-lt"/>
              </a:rPr>
              <a:t>FrauenUmweltNetz</a:t>
            </a:r>
            <a:r>
              <a:rPr lang="de-DE" sz="1300" i="1" dirty="0">
                <a:solidFill>
                  <a:schemeClr val="bg1">
                    <a:lumMod val="50000"/>
                  </a:schemeClr>
                </a:solidFill>
                <a:latin typeface="+mn-lt"/>
              </a:rPr>
              <a:t> (FUN) bis 2002</a:t>
            </a:r>
          </a:p>
          <a:p>
            <a:pPr algn="ctr">
              <a:spcBef>
                <a:spcPts val="600"/>
              </a:spcBef>
              <a:spcAft>
                <a:spcPts val="600"/>
              </a:spcAft>
            </a:pPr>
            <a:r>
              <a:rPr lang="de-DE" sz="1300" i="1" dirty="0">
                <a:solidFill>
                  <a:schemeClr val="bg1">
                    <a:lumMod val="50000"/>
                  </a:schemeClr>
                </a:solidFill>
                <a:latin typeface="+mn-lt"/>
              </a:rPr>
              <a:t>Veranstaltungen, Publikationen, Wissensplattform</a:t>
            </a:r>
          </a:p>
          <a:p>
            <a:pPr algn="ctr">
              <a:spcBef>
                <a:spcPts val="600"/>
              </a:spcBef>
              <a:spcAft>
                <a:spcPts val="600"/>
              </a:spcAft>
            </a:pPr>
            <a:r>
              <a:rPr lang="de-DE" sz="1300" i="1" dirty="0">
                <a:solidFill>
                  <a:schemeClr val="bg1">
                    <a:lumMod val="50000"/>
                  </a:schemeClr>
                </a:solidFill>
                <a:latin typeface="+mn-lt"/>
              </a:rPr>
              <a:t>Ehrenamtliche Tätigkeit, Projektleiterin Ulrike Röhr (Wissenschaftlerin und Beraterin, Mitglied im Fachausschuss</a:t>
            </a:r>
            <a:br>
              <a:rPr lang="de-DE" sz="1300" i="1" dirty="0">
                <a:solidFill>
                  <a:schemeClr val="bg1">
                    <a:lumMod val="50000"/>
                  </a:schemeClr>
                </a:solidFill>
                <a:latin typeface="+mn-lt"/>
              </a:rPr>
            </a:br>
            <a:r>
              <a:rPr lang="de-DE" sz="1300" i="1" dirty="0">
                <a:solidFill>
                  <a:schemeClr val="bg1">
                    <a:lumMod val="50000"/>
                  </a:schemeClr>
                </a:solidFill>
                <a:latin typeface="+mn-lt"/>
              </a:rPr>
              <a:t>Klima des Deutschen Frauenrates und Women7-Beraterin zur Klimagerechtigkeit im G7-Prozess</a:t>
            </a:r>
          </a:p>
        </p:txBody>
      </p:sp>
      <p:sp>
        <p:nvSpPr>
          <p:cNvPr id="10" name="Rechteck 9">
            <a:extLst>
              <a:ext uri="{FF2B5EF4-FFF2-40B4-BE49-F238E27FC236}">
                <a16:creationId xmlns:a16="http://schemas.microsoft.com/office/drawing/2014/main" id="{52626E0C-BD55-439B-87A5-75D1852A1D99}"/>
              </a:ext>
            </a:extLst>
          </p:cNvPr>
          <p:cNvSpPr/>
          <p:nvPr/>
        </p:nvSpPr>
        <p:spPr>
          <a:xfrm>
            <a:off x="792485" y="3240087"/>
            <a:ext cx="4032448" cy="2371034"/>
          </a:xfrm>
          <a:prstGeom prst="rect">
            <a:avLst/>
          </a:prstGeom>
        </p:spPr>
        <p:txBody>
          <a:bodyPr wrap="square">
            <a:spAutoFit/>
          </a:bodyPr>
          <a:lstStyle/>
          <a:p>
            <a:pPr lvl="0" algn="ctr">
              <a:lnSpc>
                <a:spcPct val="107000"/>
              </a:lnSpc>
              <a:spcBef>
                <a:spcPts val="600"/>
              </a:spcBef>
              <a:spcAft>
                <a:spcPts val="600"/>
              </a:spcAft>
              <a:buSzPts val="1000"/>
            </a:pPr>
            <a:r>
              <a:rPr lang="de-DE" sz="1300" b="1" dirty="0">
                <a:solidFill>
                  <a:srgbClr val="185F48"/>
                </a:solidFill>
                <a:latin typeface="+mn-lt"/>
              </a:rPr>
              <a:t>Körper, Gesundheit, Selbstbestimmung</a:t>
            </a:r>
            <a:br>
              <a:rPr lang="de-DE" sz="1300" b="1" dirty="0">
                <a:solidFill>
                  <a:srgbClr val="185F48"/>
                </a:solidFill>
                <a:latin typeface="+mn-lt"/>
              </a:rPr>
            </a:br>
            <a:r>
              <a:rPr lang="de-DE" sz="1300" b="1" dirty="0">
                <a:solidFill>
                  <a:srgbClr val="185F48"/>
                </a:solidFill>
                <a:latin typeface="+mn-lt"/>
              </a:rPr>
              <a:t>und Privatsphäre (‚</a:t>
            </a:r>
            <a:r>
              <a:rPr lang="de-DE" sz="1300" b="1" dirty="0" err="1">
                <a:solidFill>
                  <a:srgbClr val="185F48"/>
                </a:solidFill>
                <a:latin typeface="+mn-lt"/>
              </a:rPr>
              <a:t>Intimacy</a:t>
            </a:r>
            <a:r>
              <a:rPr lang="de-DE" sz="1300" b="1" dirty="0">
                <a:solidFill>
                  <a:srgbClr val="185F48"/>
                </a:solidFill>
                <a:latin typeface="+mn-lt"/>
              </a:rPr>
              <a:t>’)</a:t>
            </a:r>
          </a:p>
          <a:p>
            <a:pPr lvl="0" algn="ctr">
              <a:lnSpc>
                <a:spcPct val="107000"/>
              </a:lnSpc>
              <a:spcBef>
                <a:spcPts val="600"/>
              </a:spcBef>
              <a:spcAft>
                <a:spcPts val="600"/>
              </a:spcAft>
              <a:buSzPts val="1000"/>
            </a:pPr>
            <a:r>
              <a:rPr lang="de-DE" sz="1300" dirty="0">
                <a:solidFill>
                  <a:srgbClr val="185F48"/>
                </a:solidFill>
                <a:latin typeface="+mn-lt"/>
              </a:rPr>
              <a:t>Studien zu der durch Verkehr hervorgerufenen Luftverschmutzung und deren Verbindungen zu Umweltgerechtigkeit zeigen nicht nur, dass Männer mehr Emissionen generieren als Frauen, sondern auch, dass diejenigen, die in Orten mit geringster Luftverschmutzung wohnen, am meisten emittieren</a:t>
            </a:r>
            <a:br>
              <a:rPr lang="de-DE" sz="1300" dirty="0">
                <a:solidFill>
                  <a:srgbClr val="185F48"/>
                </a:solidFill>
                <a:latin typeface="+mn-lt"/>
              </a:rPr>
            </a:br>
            <a:r>
              <a:rPr lang="de-DE" sz="1300" dirty="0">
                <a:solidFill>
                  <a:srgbClr val="185F48"/>
                </a:solidFill>
                <a:latin typeface="+mn-lt"/>
              </a:rPr>
              <a:t>und umgekehrt diejenigen, die in Gegenden mit höchster Luftverschmutzung leben, am wenigsten.</a:t>
            </a:r>
          </a:p>
        </p:txBody>
      </p:sp>
      <p:grpSp>
        <p:nvGrpSpPr>
          <p:cNvPr id="11" name="Gruppieren 10">
            <a:extLst>
              <a:ext uri="{FF2B5EF4-FFF2-40B4-BE49-F238E27FC236}">
                <a16:creationId xmlns:a16="http://schemas.microsoft.com/office/drawing/2014/main" id="{BAF2354A-4C88-4F3F-BE0F-B2C711434B54}"/>
              </a:ext>
            </a:extLst>
          </p:cNvPr>
          <p:cNvGrpSpPr/>
          <p:nvPr/>
        </p:nvGrpSpPr>
        <p:grpSpPr>
          <a:xfrm>
            <a:off x="5259525" y="3123485"/>
            <a:ext cx="5515135" cy="3140938"/>
            <a:chOff x="5259525" y="3123485"/>
            <a:chExt cx="5515135" cy="3140938"/>
          </a:xfrm>
        </p:grpSpPr>
        <p:pic>
          <p:nvPicPr>
            <p:cNvPr id="12" name="Grafik 11">
              <a:extLst>
                <a:ext uri="{FF2B5EF4-FFF2-40B4-BE49-F238E27FC236}">
                  <a16:creationId xmlns:a16="http://schemas.microsoft.com/office/drawing/2014/main" id="{50B6C5B4-682D-4B94-9D08-B8CFFBED5A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9525" y="3142009"/>
              <a:ext cx="5470064" cy="3122414"/>
            </a:xfrm>
            <a:prstGeom prst="rect">
              <a:avLst/>
            </a:prstGeom>
          </p:spPr>
        </p:pic>
        <p:sp>
          <p:nvSpPr>
            <p:cNvPr id="13" name="Rechteck 12">
              <a:extLst>
                <a:ext uri="{FF2B5EF4-FFF2-40B4-BE49-F238E27FC236}">
                  <a16:creationId xmlns:a16="http://schemas.microsoft.com/office/drawing/2014/main" id="{01F0EAEB-B164-4065-BA42-34F46E900B6A}"/>
                </a:ext>
              </a:extLst>
            </p:cNvPr>
            <p:cNvSpPr/>
            <p:nvPr/>
          </p:nvSpPr>
          <p:spPr>
            <a:xfrm>
              <a:off x="9550524" y="3123485"/>
              <a:ext cx="1224136" cy="169277"/>
            </a:xfrm>
            <a:prstGeom prst="rect">
              <a:avLst/>
            </a:prstGeom>
          </p:spPr>
          <p:txBody>
            <a:bodyPr wrap="square">
              <a:spAutoFit/>
            </a:bodyPr>
            <a:lstStyle/>
            <a:p>
              <a:pPr algn="r">
                <a:tabLst>
                  <a:tab pos="4037013" algn="l"/>
                </a:tabLst>
              </a:pPr>
              <a:r>
                <a:rPr lang="de-DE" sz="500" dirty="0">
                  <a:solidFill>
                    <a:srgbClr val="008000"/>
                  </a:solidFill>
                  <a:latin typeface="+mn-lt"/>
                </a:rPr>
                <a:t>Quelle: </a:t>
              </a:r>
              <a:r>
                <a:rPr lang="en-US" sz="500" dirty="0">
                  <a:solidFill>
                    <a:srgbClr val="008000"/>
                  </a:solidFill>
                  <a:latin typeface="+mn-lt"/>
                </a:rPr>
                <a:t>KI-</a:t>
              </a:r>
              <a:r>
                <a:rPr lang="en-US" sz="500" dirty="0" err="1">
                  <a:solidFill>
                    <a:srgbClr val="008000"/>
                  </a:solidFill>
                  <a:latin typeface="+mn-lt"/>
                </a:rPr>
                <a:t>generiert</a:t>
              </a:r>
              <a:endParaRPr lang="de-DE" sz="500" dirty="0">
                <a:solidFill>
                  <a:srgbClr val="008000"/>
                </a:solidFill>
                <a:latin typeface="+mn-lt"/>
              </a:endParaRPr>
            </a:p>
          </p:txBody>
        </p:sp>
      </p:grpSp>
    </p:spTree>
    <p:extLst>
      <p:ext uri="{BB962C8B-B14F-4D97-AF65-F5344CB8AC3E}">
        <p14:creationId xmlns:p14="http://schemas.microsoft.com/office/powerpoint/2010/main" val="97118340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867DCC-BBE9-4115-B259-C16E47161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688"/>
            <a:ext cx="11522075" cy="5381487"/>
          </a:xfrm>
          <a:prstGeom prst="rect">
            <a:avLst/>
          </a:prstGeom>
        </p:spPr>
      </p:pic>
      <p:pic>
        <p:nvPicPr>
          <p:cNvPr id="6" name="Grafik 5">
            <a:extLst>
              <a:ext uri="{FF2B5EF4-FFF2-40B4-BE49-F238E27FC236}">
                <a16:creationId xmlns:a16="http://schemas.microsoft.com/office/drawing/2014/main" id="{26E71E3C-F430-4BE8-AB94-24EBE92BD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592" y="287759"/>
            <a:ext cx="783021" cy="552981"/>
          </a:xfrm>
          <a:prstGeom prst="rect">
            <a:avLst/>
          </a:prstGeom>
        </p:spPr>
      </p:pic>
      <p:sp>
        <p:nvSpPr>
          <p:cNvPr id="9" name="Rechteck 8">
            <a:extLst>
              <a:ext uri="{FF2B5EF4-FFF2-40B4-BE49-F238E27FC236}">
                <a16:creationId xmlns:a16="http://schemas.microsoft.com/office/drawing/2014/main" id="{CCD04B9B-290E-4CC1-A250-B2CB31A50288}"/>
              </a:ext>
            </a:extLst>
          </p:cNvPr>
          <p:cNvSpPr/>
          <p:nvPr/>
        </p:nvSpPr>
        <p:spPr>
          <a:xfrm>
            <a:off x="0" y="1223863"/>
            <a:ext cx="11522074" cy="553998"/>
          </a:xfrm>
          <a:prstGeom prst="rect">
            <a:avLst/>
          </a:prstGeom>
        </p:spPr>
        <p:txBody>
          <a:bodyPr wrap="square">
            <a:spAutoFit/>
          </a:bodyPr>
          <a:lstStyle/>
          <a:p>
            <a:pPr algn="ctr">
              <a:tabLst>
                <a:tab pos="4037013" algn="l"/>
              </a:tabLst>
            </a:pPr>
            <a:r>
              <a:rPr lang="de-DE" altLang="de-DE" sz="3000" b="1" dirty="0">
                <a:solidFill>
                  <a:srgbClr val="185F48"/>
                </a:solidFill>
                <a:latin typeface="+mn-lt"/>
              </a:rPr>
              <a:t>FRAUEN UND MOBILITÄT – Untersuchungsergebnisse</a:t>
            </a:r>
          </a:p>
        </p:txBody>
      </p:sp>
      <p:sp>
        <p:nvSpPr>
          <p:cNvPr id="16" name="Rechteck 15">
            <a:extLst>
              <a:ext uri="{FF2B5EF4-FFF2-40B4-BE49-F238E27FC236}">
                <a16:creationId xmlns:a16="http://schemas.microsoft.com/office/drawing/2014/main" id="{764463C7-D5A8-4B72-A871-E34F2D23B5FF}"/>
              </a:ext>
            </a:extLst>
          </p:cNvPr>
          <p:cNvSpPr/>
          <p:nvPr/>
        </p:nvSpPr>
        <p:spPr>
          <a:xfrm>
            <a:off x="7561237" y="6310898"/>
            <a:ext cx="3960839" cy="169277"/>
          </a:xfrm>
          <a:prstGeom prst="rect">
            <a:avLst/>
          </a:prstGeom>
        </p:spPr>
        <p:txBody>
          <a:bodyPr wrap="square">
            <a:spAutoFit/>
          </a:bodyPr>
          <a:lstStyle/>
          <a:p>
            <a:pPr algn="r">
              <a:tabLst>
                <a:tab pos="4037013" algn="l"/>
              </a:tabLst>
            </a:pPr>
            <a:r>
              <a:rPr lang="de-DE" sz="500" dirty="0">
                <a:solidFill>
                  <a:schemeClr val="bg1">
                    <a:lumMod val="75000"/>
                  </a:schemeClr>
                </a:solidFill>
                <a:latin typeface="+mn-lt"/>
              </a:rPr>
              <a:t>Quelle: https://www.genanet.de/themen/mobilitaet </a:t>
            </a:r>
          </a:p>
        </p:txBody>
      </p:sp>
      <p:sp>
        <p:nvSpPr>
          <p:cNvPr id="11" name="Rechteck 10">
            <a:extLst>
              <a:ext uri="{FF2B5EF4-FFF2-40B4-BE49-F238E27FC236}">
                <a16:creationId xmlns:a16="http://schemas.microsoft.com/office/drawing/2014/main" id="{D6AC98F9-0269-46F9-B3CF-BA6CDD15A98A}"/>
              </a:ext>
            </a:extLst>
          </p:cNvPr>
          <p:cNvSpPr/>
          <p:nvPr/>
        </p:nvSpPr>
        <p:spPr>
          <a:xfrm>
            <a:off x="792485" y="3240087"/>
            <a:ext cx="4176464" cy="3013133"/>
          </a:xfrm>
          <a:prstGeom prst="rect">
            <a:avLst/>
          </a:prstGeom>
        </p:spPr>
        <p:txBody>
          <a:bodyPr wrap="square">
            <a:spAutoFit/>
          </a:bodyPr>
          <a:lstStyle/>
          <a:p>
            <a:pPr lvl="0" algn="ctr">
              <a:lnSpc>
                <a:spcPct val="107000"/>
              </a:lnSpc>
              <a:spcBef>
                <a:spcPts val="600"/>
              </a:spcBef>
              <a:spcAft>
                <a:spcPts val="600"/>
              </a:spcAft>
              <a:buSzPts val="1000"/>
            </a:pPr>
            <a:r>
              <a:rPr lang="de-DE" sz="1300" dirty="0">
                <a:solidFill>
                  <a:srgbClr val="185F48"/>
                </a:solidFill>
                <a:latin typeface="+mn-lt"/>
              </a:rPr>
              <a:t>Zeitstudien belegen, dass Frauen und Alte in lärmbelasteten und luftverschmutzten Gebieten überrepräsentiert sind und diesen Belastungen länger ausgesetzt sind, weil sie bedingt durch die stärkere Übernahme von Versorgungsarbeit in geringerem Umfang berufstätig sind und dadurch mehr</a:t>
            </a:r>
            <a:br>
              <a:rPr lang="de-DE" sz="1300" dirty="0">
                <a:solidFill>
                  <a:srgbClr val="185F48"/>
                </a:solidFill>
                <a:latin typeface="+mn-lt"/>
              </a:rPr>
            </a:br>
            <a:r>
              <a:rPr lang="de-DE" sz="1300" dirty="0">
                <a:solidFill>
                  <a:srgbClr val="185F48"/>
                </a:solidFill>
                <a:latin typeface="+mn-lt"/>
              </a:rPr>
              <a:t>Zeit im Haushalt verbringen.</a:t>
            </a:r>
          </a:p>
          <a:p>
            <a:pPr lvl="0" algn="ctr">
              <a:lnSpc>
                <a:spcPct val="107000"/>
              </a:lnSpc>
              <a:spcBef>
                <a:spcPts val="600"/>
              </a:spcBef>
              <a:spcAft>
                <a:spcPts val="600"/>
              </a:spcAft>
              <a:buSzPts val="1000"/>
            </a:pPr>
            <a:r>
              <a:rPr lang="de-DE" sz="1300" dirty="0">
                <a:solidFill>
                  <a:srgbClr val="185F48"/>
                </a:solidFill>
                <a:latin typeface="+mn-lt"/>
              </a:rPr>
              <a:t>Auch das Thema Sicherheit spielt bei der Verkehrsmittelwahl und dem Wohlbefinden für Frauen eine wichtige Rolle, da sie Wege und Verkehrsmittel auch nach der Sicherheit vor Übergriffen, aber auch der Sicherheit im Straßenverkehr (z.B. wenn sie auf dem Rad unterwegs sind) auswählen.</a:t>
            </a:r>
          </a:p>
        </p:txBody>
      </p:sp>
      <p:grpSp>
        <p:nvGrpSpPr>
          <p:cNvPr id="19" name="Gruppieren 18">
            <a:extLst>
              <a:ext uri="{FF2B5EF4-FFF2-40B4-BE49-F238E27FC236}">
                <a16:creationId xmlns:a16="http://schemas.microsoft.com/office/drawing/2014/main" id="{FC04879D-6EF1-46E6-AADE-C16292C0B259}"/>
              </a:ext>
            </a:extLst>
          </p:cNvPr>
          <p:cNvGrpSpPr/>
          <p:nvPr/>
        </p:nvGrpSpPr>
        <p:grpSpPr>
          <a:xfrm>
            <a:off x="5259525" y="3123485"/>
            <a:ext cx="5515135" cy="3140938"/>
            <a:chOff x="5259525" y="3123485"/>
            <a:chExt cx="5515135" cy="3140938"/>
          </a:xfrm>
        </p:grpSpPr>
        <p:pic>
          <p:nvPicPr>
            <p:cNvPr id="20" name="Grafik 19">
              <a:extLst>
                <a:ext uri="{FF2B5EF4-FFF2-40B4-BE49-F238E27FC236}">
                  <a16:creationId xmlns:a16="http://schemas.microsoft.com/office/drawing/2014/main" id="{161CA4EF-2B78-41A1-99C8-761CC38B49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9525" y="3142009"/>
              <a:ext cx="5470064" cy="3122414"/>
            </a:xfrm>
            <a:prstGeom prst="rect">
              <a:avLst/>
            </a:prstGeom>
          </p:spPr>
        </p:pic>
        <p:sp>
          <p:nvSpPr>
            <p:cNvPr id="21" name="Rechteck 20">
              <a:extLst>
                <a:ext uri="{FF2B5EF4-FFF2-40B4-BE49-F238E27FC236}">
                  <a16:creationId xmlns:a16="http://schemas.microsoft.com/office/drawing/2014/main" id="{A291480E-3272-417E-897C-F3DB65825F15}"/>
                </a:ext>
              </a:extLst>
            </p:cNvPr>
            <p:cNvSpPr/>
            <p:nvPr/>
          </p:nvSpPr>
          <p:spPr>
            <a:xfrm>
              <a:off x="9550524" y="3123485"/>
              <a:ext cx="1224136" cy="169277"/>
            </a:xfrm>
            <a:prstGeom prst="rect">
              <a:avLst/>
            </a:prstGeom>
          </p:spPr>
          <p:txBody>
            <a:bodyPr wrap="square">
              <a:spAutoFit/>
            </a:bodyPr>
            <a:lstStyle/>
            <a:p>
              <a:pPr algn="r">
                <a:tabLst>
                  <a:tab pos="4037013" algn="l"/>
                </a:tabLst>
              </a:pPr>
              <a:r>
                <a:rPr lang="de-DE" sz="500" dirty="0">
                  <a:solidFill>
                    <a:srgbClr val="008000"/>
                  </a:solidFill>
                  <a:latin typeface="+mn-lt"/>
                </a:rPr>
                <a:t>Quelle: </a:t>
              </a:r>
              <a:r>
                <a:rPr lang="en-US" sz="500" dirty="0">
                  <a:solidFill>
                    <a:srgbClr val="008000"/>
                  </a:solidFill>
                  <a:latin typeface="+mn-lt"/>
                </a:rPr>
                <a:t>KI-</a:t>
              </a:r>
              <a:r>
                <a:rPr lang="en-US" sz="500" dirty="0" err="1">
                  <a:solidFill>
                    <a:srgbClr val="008000"/>
                  </a:solidFill>
                  <a:latin typeface="+mn-lt"/>
                </a:rPr>
                <a:t>generiert</a:t>
              </a:r>
              <a:endParaRPr lang="de-DE" sz="500" dirty="0">
                <a:solidFill>
                  <a:srgbClr val="008000"/>
                </a:solidFill>
                <a:latin typeface="+mn-lt"/>
              </a:endParaRPr>
            </a:p>
          </p:txBody>
        </p:sp>
      </p:grpSp>
      <p:sp>
        <p:nvSpPr>
          <p:cNvPr id="22" name="Rechteck 21">
            <a:extLst>
              <a:ext uri="{FF2B5EF4-FFF2-40B4-BE49-F238E27FC236}">
                <a16:creationId xmlns:a16="http://schemas.microsoft.com/office/drawing/2014/main" id="{CA641BFD-C326-4DE9-B2BD-39CD71569C03}"/>
              </a:ext>
            </a:extLst>
          </p:cNvPr>
          <p:cNvSpPr/>
          <p:nvPr/>
        </p:nvSpPr>
        <p:spPr>
          <a:xfrm>
            <a:off x="720477" y="1823734"/>
            <a:ext cx="10009112" cy="1200329"/>
          </a:xfrm>
          <a:prstGeom prst="rect">
            <a:avLst/>
          </a:prstGeom>
        </p:spPr>
        <p:txBody>
          <a:bodyPr wrap="square">
            <a:spAutoFit/>
          </a:bodyPr>
          <a:lstStyle/>
          <a:p>
            <a:pPr algn="ctr">
              <a:spcBef>
                <a:spcPts val="600"/>
              </a:spcBef>
              <a:spcAft>
                <a:spcPts val="600"/>
              </a:spcAft>
            </a:pPr>
            <a:r>
              <a:rPr lang="de-DE" sz="1300" i="1" dirty="0" err="1">
                <a:solidFill>
                  <a:schemeClr val="bg1">
                    <a:lumMod val="50000"/>
                  </a:schemeClr>
                </a:solidFill>
                <a:latin typeface="+mn-lt"/>
              </a:rPr>
              <a:t>gena</a:t>
            </a:r>
            <a:r>
              <a:rPr lang="de-DE" sz="1300" i="1" dirty="0">
                <a:solidFill>
                  <a:schemeClr val="bg1">
                    <a:lumMod val="50000"/>
                  </a:schemeClr>
                </a:solidFill>
                <a:latin typeface="+mn-lt"/>
              </a:rPr>
              <a:t> </a:t>
            </a:r>
            <a:r>
              <a:rPr lang="de-DE" sz="1300" i="1" dirty="0" err="1">
                <a:solidFill>
                  <a:schemeClr val="bg1">
                    <a:lumMod val="50000"/>
                  </a:schemeClr>
                </a:solidFill>
                <a:latin typeface="+mn-lt"/>
              </a:rPr>
              <a:t>net</a:t>
            </a:r>
            <a:r>
              <a:rPr lang="de-DE" sz="1300" i="1" dirty="0">
                <a:solidFill>
                  <a:schemeClr val="bg1">
                    <a:lumMod val="50000"/>
                  </a:schemeClr>
                </a:solidFill>
                <a:latin typeface="+mn-lt"/>
              </a:rPr>
              <a:t> (gender-umwelt-nachhaltigkeit), ehem. Das </a:t>
            </a:r>
            <a:r>
              <a:rPr lang="de-DE" sz="1300" i="1" dirty="0" err="1">
                <a:solidFill>
                  <a:schemeClr val="bg1">
                    <a:lumMod val="50000"/>
                  </a:schemeClr>
                </a:solidFill>
                <a:latin typeface="+mn-lt"/>
              </a:rPr>
              <a:t>FrauenUmweltNetz</a:t>
            </a:r>
            <a:r>
              <a:rPr lang="de-DE" sz="1300" i="1" dirty="0">
                <a:solidFill>
                  <a:schemeClr val="bg1">
                    <a:lumMod val="50000"/>
                  </a:schemeClr>
                </a:solidFill>
                <a:latin typeface="+mn-lt"/>
              </a:rPr>
              <a:t> (FUN) bis 2002</a:t>
            </a:r>
          </a:p>
          <a:p>
            <a:pPr algn="ctr">
              <a:spcBef>
                <a:spcPts val="600"/>
              </a:spcBef>
              <a:spcAft>
                <a:spcPts val="600"/>
              </a:spcAft>
            </a:pPr>
            <a:r>
              <a:rPr lang="de-DE" sz="1300" i="1" dirty="0">
                <a:solidFill>
                  <a:schemeClr val="bg1">
                    <a:lumMod val="50000"/>
                  </a:schemeClr>
                </a:solidFill>
                <a:latin typeface="+mn-lt"/>
              </a:rPr>
              <a:t>Veranstaltungen, Publikationen, Wissensplattform</a:t>
            </a:r>
          </a:p>
          <a:p>
            <a:pPr algn="ctr">
              <a:spcBef>
                <a:spcPts val="600"/>
              </a:spcBef>
              <a:spcAft>
                <a:spcPts val="600"/>
              </a:spcAft>
            </a:pPr>
            <a:r>
              <a:rPr lang="de-DE" sz="1300" i="1" dirty="0">
                <a:solidFill>
                  <a:schemeClr val="bg1">
                    <a:lumMod val="50000"/>
                  </a:schemeClr>
                </a:solidFill>
                <a:latin typeface="+mn-lt"/>
              </a:rPr>
              <a:t>Ehrenamtliche Tätigkeit, Projektleiterin Ulrike Röhr (Wissenschaftlerin und Beraterin, Mitglied im Fachausschuss</a:t>
            </a:r>
            <a:br>
              <a:rPr lang="de-DE" sz="1300" i="1" dirty="0">
                <a:solidFill>
                  <a:schemeClr val="bg1">
                    <a:lumMod val="50000"/>
                  </a:schemeClr>
                </a:solidFill>
                <a:latin typeface="+mn-lt"/>
              </a:rPr>
            </a:br>
            <a:r>
              <a:rPr lang="de-DE" sz="1300" i="1" dirty="0">
                <a:solidFill>
                  <a:schemeClr val="bg1">
                    <a:lumMod val="50000"/>
                  </a:schemeClr>
                </a:solidFill>
                <a:latin typeface="+mn-lt"/>
              </a:rPr>
              <a:t>Klima des Deutschen Frauenrates und Women7-Beraterin zur Klimagerechtigkeit im G7-Prozess</a:t>
            </a:r>
          </a:p>
        </p:txBody>
      </p:sp>
    </p:spTree>
    <p:extLst>
      <p:ext uri="{BB962C8B-B14F-4D97-AF65-F5344CB8AC3E}">
        <p14:creationId xmlns:p14="http://schemas.microsoft.com/office/powerpoint/2010/main" val="324579149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867DCC-BBE9-4115-B259-C16E47161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688"/>
            <a:ext cx="11522075" cy="5381487"/>
          </a:xfrm>
          <a:prstGeom prst="rect">
            <a:avLst/>
          </a:prstGeom>
        </p:spPr>
      </p:pic>
      <p:pic>
        <p:nvPicPr>
          <p:cNvPr id="6" name="Grafik 5">
            <a:extLst>
              <a:ext uri="{FF2B5EF4-FFF2-40B4-BE49-F238E27FC236}">
                <a16:creationId xmlns:a16="http://schemas.microsoft.com/office/drawing/2014/main" id="{26E71E3C-F430-4BE8-AB94-24EBE92BD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592" y="287759"/>
            <a:ext cx="783021" cy="552981"/>
          </a:xfrm>
          <a:prstGeom prst="rect">
            <a:avLst/>
          </a:prstGeom>
        </p:spPr>
      </p:pic>
      <p:sp>
        <p:nvSpPr>
          <p:cNvPr id="9" name="Rechteck 8">
            <a:extLst>
              <a:ext uri="{FF2B5EF4-FFF2-40B4-BE49-F238E27FC236}">
                <a16:creationId xmlns:a16="http://schemas.microsoft.com/office/drawing/2014/main" id="{CCD04B9B-290E-4CC1-A250-B2CB31A50288}"/>
              </a:ext>
            </a:extLst>
          </p:cNvPr>
          <p:cNvSpPr/>
          <p:nvPr/>
        </p:nvSpPr>
        <p:spPr>
          <a:xfrm>
            <a:off x="0" y="1223863"/>
            <a:ext cx="11522074" cy="553998"/>
          </a:xfrm>
          <a:prstGeom prst="rect">
            <a:avLst/>
          </a:prstGeom>
        </p:spPr>
        <p:txBody>
          <a:bodyPr wrap="square">
            <a:spAutoFit/>
          </a:bodyPr>
          <a:lstStyle/>
          <a:p>
            <a:pPr algn="ctr">
              <a:tabLst>
                <a:tab pos="4037013" algn="l"/>
              </a:tabLst>
            </a:pPr>
            <a:r>
              <a:rPr lang="de-DE" altLang="de-DE" sz="3000" b="1" dirty="0">
                <a:solidFill>
                  <a:srgbClr val="185F48"/>
                </a:solidFill>
                <a:latin typeface="+mn-lt"/>
              </a:rPr>
              <a:t>FRAUEN UND MOBILITÄT – Untersuchungsergebnisse</a:t>
            </a:r>
          </a:p>
        </p:txBody>
      </p:sp>
      <p:sp>
        <p:nvSpPr>
          <p:cNvPr id="16" name="Rechteck 15">
            <a:extLst>
              <a:ext uri="{FF2B5EF4-FFF2-40B4-BE49-F238E27FC236}">
                <a16:creationId xmlns:a16="http://schemas.microsoft.com/office/drawing/2014/main" id="{764463C7-D5A8-4B72-A871-E34F2D23B5FF}"/>
              </a:ext>
            </a:extLst>
          </p:cNvPr>
          <p:cNvSpPr/>
          <p:nvPr/>
        </p:nvSpPr>
        <p:spPr>
          <a:xfrm>
            <a:off x="7561237" y="6310898"/>
            <a:ext cx="3960839" cy="169277"/>
          </a:xfrm>
          <a:prstGeom prst="rect">
            <a:avLst/>
          </a:prstGeom>
        </p:spPr>
        <p:txBody>
          <a:bodyPr wrap="square">
            <a:spAutoFit/>
          </a:bodyPr>
          <a:lstStyle/>
          <a:p>
            <a:pPr algn="r">
              <a:tabLst>
                <a:tab pos="4037013" algn="l"/>
              </a:tabLst>
            </a:pPr>
            <a:r>
              <a:rPr lang="de-DE" sz="500" dirty="0">
                <a:solidFill>
                  <a:schemeClr val="bg1">
                    <a:lumMod val="75000"/>
                  </a:schemeClr>
                </a:solidFill>
                <a:latin typeface="+mn-lt"/>
              </a:rPr>
              <a:t>Quelle: https://www.vcd.org/artikel/feministische-verkehrspolitik/</a:t>
            </a:r>
          </a:p>
        </p:txBody>
      </p:sp>
      <p:sp>
        <p:nvSpPr>
          <p:cNvPr id="2" name="Rechteck 1">
            <a:extLst>
              <a:ext uri="{FF2B5EF4-FFF2-40B4-BE49-F238E27FC236}">
                <a16:creationId xmlns:a16="http://schemas.microsoft.com/office/drawing/2014/main" id="{C8D3B5EA-72DA-412F-85BA-02D68C596DF2}"/>
              </a:ext>
            </a:extLst>
          </p:cNvPr>
          <p:cNvSpPr/>
          <p:nvPr/>
        </p:nvSpPr>
        <p:spPr>
          <a:xfrm>
            <a:off x="720478" y="2281911"/>
            <a:ext cx="4392487" cy="3862596"/>
          </a:xfrm>
          <a:prstGeom prst="rect">
            <a:avLst/>
          </a:prstGeom>
        </p:spPr>
        <p:txBody>
          <a:bodyPr wrap="square">
            <a:spAutoFit/>
          </a:bodyPr>
          <a:lstStyle/>
          <a:p>
            <a:pPr>
              <a:spcBef>
                <a:spcPts val="600"/>
              </a:spcBef>
              <a:spcAft>
                <a:spcPts val="600"/>
              </a:spcAft>
            </a:pPr>
            <a:r>
              <a:rPr lang="de-DE" sz="1300" i="1" dirty="0">
                <a:solidFill>
                  <a:schemeClr val="bg1">
                    <a:lumMod val="50000"/>
                  </a:schemeClr>
                </a:solidFill>
                <a:latin typeface="+mn-lt"/>
              </a:rPr>
              <a:t>Autorin: Katharina Klaas</a:t>
            </a:r>
          </a:p>
          <a:p>
            <a:pPr defTabSz="265113">
              <a:spcBef>
                <a:spcPts val="600"/>
              </a:spcBef>
              <a:spcAft>
                <a:spcPts val="600"/>
              </a:spcAft>
              <a:tabLst>
                <a:tab pos="361950" algn="l"/>
              </a:tabLst>
            </a:pPr>
            <a:r>
              <a:rPr lang="de-DE" sz="1300" b="1" dirty="0">
                <a:solidFill>
                  <a:srgbClr val="185F48"/>
                </a:solidFill>
                <a:latin typeface="+mn-lt"/>
              </a:rPr>
              <a:t>Soziale Aspekte der Verkehrswende</a:t>
            </a:r>
          </a:p>
          <a:p>
            <a:pPr defTabSz="265113">
              <a:spcBef>
                <a:spcPts val="600"/>
              </a:spcBef>
              <a:spcAft>
                <a:spcPts val="600"/>
              </a:spcAft>
              <a:tabLst>
                <a:tab pos="361950" algn="l"/>
              </a:tabLst>
            </a:pPr>
            <a:r>
              <a:rPr lang="de-DE" sz="1300" dirty="0">
                <a:solidFill>
                  <a:srgbClr val="185F48"/>
                </a:solidFill>
                <a:latin typeface="+mn-lt"/>
              </a:rPr>
              <a:t>Grund für die Unterschiede im Mobilitätsverhalten ist</a:t>
            </a:r>
            <a:br>
              <a:rPr lang="de-DE" sz="1300" dirty="0">
                <a:solidFill>
                  <a:srgbClr val="185F48"/>
                </a:solidFill>
                <a:latin typeface="+mn-lt"/>
              </a:rPr>
            </a:br>
            <a:r>
              <a:rPr lang="de-DE" sz="1300" dirty="0">
                <a:solidFill>
                  <a:srgbClr val="185F48"/>
                </a:solidFill>
                <a:latin typeface="+mn-lt"/>
              </a:rPr>
              <a:t>vor allem die geschlechtsspezifische Arbeitsteilung.</a:t>
            </a:r>
          </a:p>
          <a:p>
            <a:pPr defTabSz="265113">
              <a:spcBef>
                <a:spcPts val="600"/>
              </a:spcBef>
              <a:spcAft>
                <a:spcPts val="600"/>
              </a:spcAft>
              <a:tabLst>
                <a:tab pos="361950" algn="l"/>
              </a:tabLst>
            </a:pPr>
            <a:r>
              <a:rPr lang="de-DE" sz="1300" dirty="0">
                <a:solidFill>
                  <a:srgbClr val="185F48"/>
                </a:solidFill>
                <a:latin typeface="+mn-lt"/>
              </a:rPr>
              <a:t>Gender-Care-Gap (der unterschiedliche Zeitaufwand, den Frauen und Männer für unbezahlte Sorgearbeit aufbringen) = 43,8 %</a:t>
            </a:r>
          </a:p>
          <a:p>
            <a:pPr defTabSz="265113">
              <a:spcBef>
                <a:spcPts val="600"/>
              </a:spcBef>
              <a:spcAft>
                <a:spcPts val="600"/>
              </a:spcAft>
              <a:tabLst>
                <a:tab pos="361950" algn="l"/>
              </a:tabLst>
            </a:pPr>
            <a:r>
              <a:rPr lang="de-DE" sz="1300" dirty="0">
                <a:solidFill>
                  <a:srgbClr val="185F48"/>
                </a:solidFill>
                <a:latin typeface="+mn-lt"/>
              </a:rPr>
              <a:t>Das bedeutet, Frauen verwenden durchschnittlich</a:t>
            </a:r>
            <a:br>
              <a:rPr lang="de-DE" sz="1300" dirty="0">
                <a:solidFill>
                  <a:srgbClr val="185F48"/>
                </a:solidFill>
                <a:latin typeface="+mn-lt"/>
              </a:rPr>
            </a:br>
            <a:r>
              <a:rPr lang="de-DE" sz="1300" dirty="0">
                <a:solidFill>
                  <a:srgbClr val="185F48"/>
                </a:solidFill>
                <a:latin typeface="+mn-lt"/>
              </a:rPr>
              <a:t>43,8 % mehr Zeit für unbezahlte Sorgearbeit als</a:t>
            </a:r>
            <a:br>
              <a:rPr lang="de-DE" sz="1300" dirty="0">
                <a:solidFill>
                  <a:srgbClr val="185F48"/>
                </a:solidFill>
                <a:latin typeface="+mn-lt"/>
              </a:rPr>
            </a:br>
            <a:r>
              <a:rPr lang="de-DE" sz="1300" dirty="0">
                <a:solidFill>
                  <a:srgbClr val="185F48"/>
                </a:solidFill>
                <a:latin typeface="+mn-lt"/>
              </a:rPr>
              <a:t>Männer. Umgerechnet sind das 77 Minuten pro Tag.</a:t>
            </a:r>
          </a:p>
          <a:p>
            <a:pPr defTabSz="265113">
              <a:spcBef>
                <a:spcPts val="600"/>
              </a:spcBef>
              <a:spcAft>
                <a:spcPts val="600"/>
              </a:spcAft>
              <a:tabLst>
                <a:tab pos="361950" algn="l"/>
              </a:tabLst>
            </a:pPr>
            <a:r>
              <a:rPr lang="de-DE" sz="1300" dirty="0">
                <a:solidFill>
                  <a:srgbClr val="185F48"/>
                </a:solidFill>
                <a:latin typeface="+mn-lt"/>
              </a:rPr>
              <a:t>Die Erkenntnisse von Geschlechterdifferenzen im Mobilitätsbereich sind lange bekannt, doch haben</a:t>
            </a:r>
            <a:br>
              <a:rPr lang="de-DE" sz="1300" dirty="0">
                <a:solidFill>
                  <a:srgbClr val="185F48"/>
                </a:solidFill>
                <a:latin typeface="+mn-lt"/>
              </a:rPr>
            </a:br>
            <a:r>
              <a:rPr lang="de-DE" sz="1300" dirty="0">
                <a:solidFill>
                  <a:srgbClr val="185F48"/>
                </a:solidFill>
                <a:latin typeface="+mn-lt"/>
              </a:rPr>
              <a:t>sie ihren Weg bisher zu selten aus der Forschung in die tatsächlichen Planungsentscheidungen in der Praxis gefunden.</a:t>
            </a:r>
          </a:p>
        </p:txBody>
      </p:sp>
      <p:pic>
        <p:nvPicPr>
          <p:cNvPr id="4" name="Grafik 3">
            <a:extLst>
              <a:ext uri="{FF2B5EF4-FFF2-40B4-BE49-F238E27FC236}">
                <a16:creationId xmlns:a16="http://schemas.microsoft.com/office/drawing/2014/main" id="{747F0EED-1A1F-4BF1-9493-2E6F779880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6900"/>
          <a:stretch/>
        </p:blipFill>
        <p:spPr>
          <a:xfrm>
            <a:off x="5083508" y="2736031"/>
            <a:ext cx="5862105" cy="2663283"/>
          </a:xfrm>
          <a:prstGeom prst="rect">
            <a:avLst/>
          </a:prstGeom>
          <a:ln>
            <a:solidFill>
              <a:schemeClr val="bg1">
                <a:lumMod val="65000"/>
              </a:schemeClr>
            </a:solidFill>
          </a:ln>
        </p:spPr>
      </p:pic>
    </p:spTree>
    <p:extLst>
      <p:ext uri="{BB962C8B-B14F-4D97-AF65-F5344CB8AC3E}">
        <p14:creationId xmlns:p14="http://schemas.microsoft.com/office/powerpoint/2010/main" val="178416721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867DCC-BBE9-4115-B259-C16E47161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688"/>
            <a:ext cx="11522075" cy="5381487"/>
          </a:xfrm>
          <a:prstGeom prst="rect">
            <a:avLst/>
          </a:prstGeom>
        </p:spPr>
      </p:pic>
      <p:pic>
        <p:nvPicPr>
          <p:cNvPr id="6" name="Grafik 5">
            <a:extLst>
              <a:ext uri="{FF2B5EF4-FFF2-40B4-BE49-F238E27FC236}">
                <a16:creationId xmlns:a16="http://schemas.microsoft.com/office/drawing/2014/main" id="{26E71E3C-F430-4BE8-AB94-24EBE92BD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592" y="287759"/>
            <a:ext cx="783021" cy="552981"/>
          </a:xfrm>
          <a:prstGeom prst="rect">
            <a:avLst/>
          </a:prstGeom>
        </p:spPr>
      </p:pic>
      <p:sp>
        <p:nvSpPr>
          <p:cNvPr id="9" name="Rechteck 8">
            <a:extLst>
              <a:ext uri="{FF2B5EF4-FFF2-40B4-BE49-F238E27FC236}">
                <a16:creationId xmlns:a16="http://schemas.microsoft.com/office/drawing/2014/main" id="{CCD04B9B-290E-4CC1-A250-B2CB31A50288}"/>
              </a:ext>
            </a:extLst>
          </p:cNvPr>
          <p:cNvSpPr/>
          <p:nvPr/>
        </p:nvSpPr>
        <p:spPr>
          <a:xfrm>
            <a:off x="0" y="1223863"/>
            <a:ext cx="11522074" cy="553998"/>
          </a:xfrm>
          <a:prstGeom prst="rect">
            <a:avLst/>
          </a:prstGeom>
        </p:spPr>
        <p:txBody>
          <a:bodyPr wrap="square">
            <a:spAutoFit/>
          </a:bodyPr>
          <a:lstStyle/>
          <a:p>
            <a:pPr algn="ctr">
              <a:tabLst>
                <a:tab pos="4037013" algn="l"/>
              </a:tabLst>
            </a:pPr>
            <a:r>
              <a:rPr lang="de-DE" altLang="de-DE" sz="3000" b="1" dirty="0">
                <a:solidFill>
                  <a:srgbClr val="185F48"/>
                </a:solidFill>
                <a:latin typeface="+mn-lt"/>
              </a:rPr>
              <a:t>FRAUEN UND MOBILITÄT – Untersuchungsergebnisse</a:t>
            </a:r>
          </a:p>
        </p:txBody>
      </p:sp>
      <p:sp>
        <p:nvSpPr>
          <p:cNvPr id="16" name="Rechteck 15">
            <a:extLst>
              <a:ext uri="{FF2B5EF4-FFF2-40B4-BE49-F238E27FC236}">
                <a16:creationId xmlns:a16="http://schemas.microsoft.com/office/drawing/2014/main" id="{764463C7-D5A8-4B72-A871-E34F2D23B5FF}"/>
              </a:ext>
            </a:extLst>
          </p:cNvPr>
          <p:cNvSpPr/>
          <p:nvPr/>
        </p:nvSpPr>
        <p:spPr>
          <a:xfrm>
            <a:off x="7561237" y="6310898"/>
            <a:ext cx="3960839" cy="169277"/>
          </a:xfrm>
          <a:prstGeom prst="rect">
            <a:avLst/>
          </a:prstGeom>
        </p:spPr>
        <p:txBody>
          <a:bodyPr wrap="square">
            <a:spAutoFit/>
          </a:bodyPr>
          <a:lstStyle/>
          <a:p>
            <a:pPr algn="r">
              <a:tabLst>
                <a:tab pos="4037013" algn="l"/>
              </a:tabLst>
            </a:pPr>
            <a:r>
              <a:rPr lang="de-DE" sz="500" dirty="0">
                <a:solidFill>
                  <a:schemeClr val="bg1">
                    <a:lumMod val="75000"/>
                  </a:schemeClr>
                </a:solidFill>
                <a:latin typeface="+mn-lt"/>
              </a:rPr>
              <a:t>Quelle: https://www.vcd.org/artikel/feministische-verkehrspolitik/</a:t>
            </a:r>
          </a:p>
        </p:txBody>
      </p:sp>
      <p:sp>
        <p:nvSpPr>
          <p:cNvPr id="8" name="Rechteck 7">
            <a:extLst>
              <a:ext uri="{FF2B5EF4-FFF2-40B4-BE49-F238E27FC236}">
                <a16:creationId xmlns:a16="http://schemas.microsoft.com/office/drawing/2014/main" id="{7C4D7AC6-6D7A-4E24-A8EB-37A0F0A0322B}"/>
              </a:ext>
            </a:extLst>
          </p:cNvPr>
          <p:cNvSpPr/>
          <p:nvPr/>
        </p:nvSpPr>
        <p:spPr>
          <a:xfrm>
            <a:off x="720874" y="2281911"/>
            <a:ext cx="4176067" cy="3416320"/>
          </a:xfrm>
          <a:prstGeom prst="rect">
            <a:avLst/>
          </a:prstGeom>
        </p:spPr>
        <p:txBody>
          <a:bodyPr wrap="square">
            <a:spAutoFit/>
          </a:bodyPr>
          <a:lstStyle/>
          <a:p>
            <a:pPr>
              <a:spcBef>
                <a:spcPts val="600"/>
              </a:spcBef>
              <a:spcAft>
                <a:spcPts val="600"/>
              </a:spcAft>
            </a:pPr>
            <a:r>
              <a:rPr lang="de-DE" sz="1300" i="1" dirty="0">
                <a:solidFill>
                  <a:schemeClr val="bg1">
                    <a:lumMod val="50000"/>
                  </a:schemeClr>
                </a:solidFill>
                <a:latin typeface="+mn-lt"/>
              </a:rPr>
              <a:t>Autorin: Katharina Klaas</a:t>
            </a:r>
          </a:p>
          <a:p>
            <a:pPr defTabSz="265113">
              <a:spcBef>
                <a:spcPts val="600"/>
              </a:spcBef>
              <a:spcAft>
                <a:spcPts val="600"/>
              </a:spcAft>
              <a:tabLst>
                <a:tab pos="361950" algn="l"/>
              </a:tabLst>
            </a:pPr>
            <a:r>
              <a:rPr lang="de-DE" sz="1300" b="1" dirty="0">
                <a:solidFill>
                  <a:srgbClr val="185F48"/>
                </a:solidFill>
                <a:latin typeface="+mn-lt"/>
              </a:rPr>
              <a:t>Fazit und Forderungen</a:t>
            </a:r>
          </a:p>
          <a:p>
            <a:pPr marL="285750" indent="-285750" defTabSz="265113">
              <a:spcBef>
                <a:spcPts val="600"/>
              </a:spcBef>
              <a:spcAft>
                <a:spcPts val="600"/>
              </a:spcAft>
              <a:buFont typeface="Wingdings" panose="05000000000000000000" pitchFamily="2" charset="2"/>
              <a:buChar char="§"/>
              <a:tabLst>
                <a:tab pos="361950" algn="l"/>
              </a:tabLst>
            </a:pPr>
            <a:r>
              <a:rPr lang="de-DE" sz="1300" dirty="0">
                <a:solidFill>
                  <a:srgbClr val="185F48"/>
                </a:solidFill>
                <a:latin typeface="+mn-lt"/>
              </a:rPr>
              <a:t>geschlechtergerechte Verkehrswende</a:t>
            </a:r>
            <a:br>
              <a:rPr lang="de-DE" sz="1300" dirty="0">
                <a:solidFill>
                  <a:srgbClr val="185F48"/>
                </a:solidFill>
                <a:latin typeface="+mn-lt"/>
              </a:rPr>
            </a:br>
            <a:r>
              <a:rPr lang="de-DE" sz="1300" dirty="0">
                <a:solidFill>
                  <a:srgbClr val="185F48"/>
                </a:solidFill>
                <a:latin typeface="+mn-lt"/>
              </a:rPr>
              <a:t>heißt auch ökologische Verkehrswende</a:t>
            </a:r>
          </a:p>
          <a:p>
            <a:pPr marL="285750" indent="-285750" defTabSz="265113">
              <a:spcBef>
                <a:spcPts val="600"/>
              </a:spcBef>
              <a:spcAft>
                <a:spcPts val="600"/>
              </a:spcAft>
              <a:buFont typeface="Wingdings" panose="05000000000000000000" pitchFamily="2" charset="2"/>
              <a:buChar char="§"/>
              <a:tabLst>
                <a:tab pos="361950" algn="l"/>
              </a:tabLst>
            </a:pPr>
            <a:r>
              <a:rPr lang="de-DE" sz="1300" dirty="0">
                <a:solidFill>
                  <a:srgbClr val="185F48"/>
                </a:solidFill>
                <a:latin typeface="+mn-lt"/>
              </a:rPr>
              <a:t>androzentrische Denkweisen nicht</a:t>
            </a:r>
            <a:br>
              <a:rPr lang="de-DE" sz="1300" dirty="0">
                <a:solidFill>
                  <a:srgbClr val="185F48"/>
                </a:solidFill>
                <a:latin typeface="+mn-lt"/>
              </a:rPr>
            </a:br>
            <a:r>
              <a:rPr lang="de-DE" sz="1300" dirty="0">
                <a:solidFill>
                  <a:srgbClr val="185F48"/>
                </a:solidFill>
                <a:latin typeface="+mn-lt"/>
              </a:rPr>
              <a:t>auf den öffentlichen Verkehr übertragen</a:t>
            </a:r>
          </a:p>
          <a:p>
            <a:pPr marL="285750" indent="-285750" defTabSz="265113">
              <a:spcBef>
                <a:spcPts val="600"/>
              </a:spcBef>
              <a:spcAft>
                <a:spcPts val="600"/>
              </a:spcAft>
              <a:buFont typeface="Wingdings" panose="05000000000000000000" pitchFamily="2" charset="2"/>
              <a:buChar char="§"/>
              <a:tabLst>
                <a:tab pos="361950" algn="l"/>
              </a:tabLst>
            </a:pPr>
            <a:r>
              <a:rPr lang="de-DE" sz="1300" dirty="0">
                <a:solidFill>
                  <a:srgbClr val="185F48"/>
                </a:solidFill>
                <a:latin typeface="+mn-lt"/>
              </a:rPr>
              <a:t>bei der Datenerhebung Geschlechterdifferenzen</a:t>
            </a:r>
            <a:br>
              <a:rPr lang="de-DE" sz="1300" dirty="0">
                <a:solidFill>
                  <a:srgbClr val="185F48"/>
                </a:solidFill>
                <a:latin typeface="+mn-lt"/>
              </a:rPr>
            </a:br>
            <a:r>
              <a:rPr lang="de-DE" sz="1300" dirty="0">
                <a:solidFill>
                  <a:srgbClr val="185F48"/>
                </a:solidFill>
                <a:latin typeface="+mn-lt"/>
              </a:rPr>
              <a:t>berücksichtigen</a:t>
            </a:r>
          </a:p>
          <a:p>
            <a:pPr marL="285750" indent="-285750" defTabSz="265113">
              <a:spcBef>
                <a:spcPts val="600"/>
              </a:spcBef>
              <a:spcAft>
                <a:spcPts val="600"/>
              </a:spcAft>
              <a:buFont typeface="Wingdings" panose="05000000000000000000" pitchFamily="2" charset="2"/>
              <a:buChar char="§"/>
              <a:tabLst>
                <a:tab pos="361950" algn="l"/>
              </a:tabLst>
            </a:pPr>
            <a:r>
              <a:rPr lang="de-DE" sz="1300" dirty="0">
                <a:solidFill>
                  <a:srgbClr val="185F48"/>
                </a:solidFill>
                <a:latin typeface="+mn-lt"/>
              </a:rPr>
              <a:t>verschiedene Perspektiven und Bedürfnisse</a:t>
            </a:r>
            <a:br>
              <a:rPr lang="de-DE" sz="1300" dirty="0">
                <a:solidFill>
                  <a:srgbClr val="185F48"/>
                </a:solidFill>
                <a:latin typeface="+mn-lt"/>
              </a:rPr>
            </a:br>
            <a:r>
              <a:rPr lang="de-DE" sz="1300" dirty="0">
                <a:solidFill>
                  <a:srgbClr val="185F48"/>
                </a:solidFill>
                <a:latin typeface="+mn-lt"/>
              </a:rPr>
              <a:t>bei der Verkehrsplanung berücksichtigen</a:t>
            </a:r>
          </a:p>
          <a:p>
            <a:pPr marL="285750" indent="-285750" defTabSz="265113">
              <a:spcBef>
                <a:spcPts val="600"/>
              </a:spcBef>
              <a:spcAft>
                <a:spcPts val="600"/>
              </a:spcAft>
              <a:buFont typeface="Wingdings" panose="05000000000000000000" pitchFamily="2" charset="2"/>
              <a:buChar char="§"/>
              <a:tabLst>
                <a:tab pos="361950" algn="l"/>
              </a:tabLst>
            </a:pPr>
            <a:r>
              <a:rPr lang="de-DE" sz="1300" dirty="0">
                <a:solidFill>
                  <a:srgbClr val="185F48"/>
                </a:solidFill>
                <a:latin typeface="+mn-lt"/>
              </a:rPr>
              <a:t>versorgungsökonomische Mobilität</a:t>
            </a:r>
            <a:br>
              <a:rPr lang="de-DE" sz="1300" dirty="0">
                <a:solidFill>
                  <a:srgbClr val="185F48"/>
                </a:solidFill>
                <a:latin typeface="+mn-lt"/>
              </a:rPr>
            </a:br>
            <a:r>
              <a:rPr lang="de-DE" sz="1300" dirty="0">
                <a:solidFill>
                  <a:srgbClr val="185F48"/>
                </a:solidFill>
                <a:latin typeface="+mn-lt"/>
              </a:rPr>
              <a:t>als Ausgangspunkt für Verkehrsplanung</a:t>
            </a:r>
          </a:p>
        </p:txBody>
      </p:sp>
      <p:pic>
        <p:nvPicPr>
          <p:cNvPr id="12" name="Grafik 11">
            <a:extLst>
              <a:ext uri="{FF2B5EF4-FFF2-40B4-BE49-F238E27FC236}">
                <a16:creationId xmlns:a16="http://schemas.microsoft.com/office/drawing/2014/main" id="{8BC39F3A-E71D-4465-96E9-7B621E7CB4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6900"/>
          <a:stretch/>
        </p:blipFill>
        <p:spPr>
          <a:xfrm>
            <a:off x="5083508" y="2736031"/>
            <a:ext cx="5862105" cy="2663283"/>
          </a:xfrm>
          <a:prstGeom prst="rect">
            <a:avLst/>
          </a:prstGeom>
          <a:ln>
            <a:solidFill>
              <a:schemeClr val="bg1">
                <a:lumMod val="65000"/>
              </a:schemeClr>
            </a:solidFill>
          </a:ln>
        </p:spPr>
      </p:pic>
    </p:spTree>
    <p:extLst>
      <p:ext uri="{BB962C8B-B14F-4D97-AF65-F5344CB8AC3E}">
        <p14:creationId xmlns:p14="http://schemas.microsoft.com/office/powerpoint/2010/main" val="403439636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867DCC-BBE9-4115-B259-C16E47161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688"/>
            <a:ext cx="11522075" cy="5381487"/>
          </a:xfrm>
          <a:prstGeom prst="rect">
            <a:avLst/>
          </a:prstGeom>
        </p:spPr>
      </p:pic>
      <p:pic>
        <p:nvPicPr>
          <p:cNvPr id="6" name="Grafik 5">
            <a:extLst>
              <a:ext uri="{FF2B5EF4-FFF2-40B4-BE49-F238E27FC236}">
                <a16:creationId xmlns:a16="http://schemas.microsoft.com/office/drawing/2014/main" id="{26E71E3C-F430-4BE8-AB94-24EBE92BD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592" y="287759"/>
            <a:ext cx="783021" cy="552981"/>
          </a:xfrm>
          <a:prstGeom prst="rect">
            <a:avLst/>
          </a:prstGeom>
        </p:spPr>
      </p:pic>
      <p:sp>
        <p:nvSpPr>
          <p:cNvPr id="9" name="Rechteck 8">
            <a:extLst>
              <a:ext uri="{FF2B5EF4-FFF2-40B4-BE49-F238E27FC236}">
                <a16:creationId xmlns:a16="http://schemas.microsoft.com/office/drawing/2014/main" id="{CCD04B9B-290E-4CC1-A250-B2CB31A50288}"/>
              </a:ext>
            </a:extLst>
          </p:cNvPr>
          <p:cNvSpPr/>
          <p:nvPr/>
        </p:nvSpPr>
        <p:spPr>
          <a:xfrm>
            <a:off x="0" y="1223863"/>
            <a:ext cx="11522074" cy="553998"/>
          </a:xfrm>
          <a:prstGeom prst="rect">
            <a:avLst/>
          </a:prstGeom>
        </p:spPr>
        <p:txBody>
          <a:bodyPr wrap="square">
            <a:spAutoFit/>
          </a:bodyPr>
          <a:lstStyle/>
          <a:p>
            <a:pPr algn="ctr">
              <a:tabLst>
                <a:tab pos="4037013" algn="l"/>
              </a:tabLst>
            </a:pPr>
            <a:r>
              <a:rPr lang="de-DE" altLang="de-DE" sz="3000" b="1" dirty="0">
                <a:solidFill>
                  <a:srgbClr val="185F48"/>
                </a:solidFill>
                <a:latin typeface="+mn-lt"/>
              </a:rPr>
              <a:t>FRAUENNETZWERKE</a:t>
            </a:r>
          </a:p>
        </p:txBody>
      </p:sp>
      <p:sp>
        <p:nvSpPr>
          <p:cNvPr id="2" name="Rechteck 1">
            <a:extLst>
              <a:ext uri="{FF2B5EF4-FFF2-40B4-BE49-F238E27FC236}">
                <a16:creationId xmlns:a16="http://schemas.microsoft.com/office/drawing/2014/main" id="{C8D3B5EA-72DA-412F-85BA-02D68C596DF2}"/>
              </a:ext>
            </a:extLst>
          </p:cNvPr>
          <p:cNvSpPr/>
          <p:nvPr/>
        </p:nvSpPr>
        <p:spPr>
          <a:xfrm>
            <a:off x="6409109" y="2231975"/>
            <a:ext cx="4608512" cy="3570208"/>
          </a:xfrm>
          <a:prstGeom prst="rect">
            <a:avLst/>
          </a:prstGeom>
        </p:spPr>
        <p:txBody>
          <a:bodyPr wrap="square">
            <a:spAutoFit/>
          </a:bodyPr>
          <a:lstStyle/>
          <a:p>
            <a:pPr defTabSz="265113">
              <a:spcBef>
                <a:spcPts val="1200"/>
              </a:spcBef>
              <a:spcAft>
                <a:spcPts val="1200"/>
              </a:spcAft>
              <a:tabLst>
                <a:tab pos="361950" algn="l"/>
              </a:tabLst>
            </a:pPr>
            <a:r>
              <a:rPr lang="de-DE" sz="1800" b="1" dirty="0">
                <a:solidFill>
                  <a:srgbClr val="185F48"/>
                </a:solidFill>
                <a:latin typeface="+mn-lt"/>
              </a:rPr>
              <a:t>Allianz pro Schiene – Frauennetzwerk</a:t>
            </a:r>
          </a:p>
          <a:p>
            <a:pPr defTabSz="265113">
              <a:spcBef>
                <a:spcPts val="1200"/>
              </a:spcBef>
              <a:spcAft>
                <a:spcPts val="1200"/>
              </a:spcAft>
              <a:tabLst>
                <a:tab pos="361950" algn="l"/>
              </a:tabLst>
            </a:pPr>
            <a:r>
              <a:rPr lang="de-DE" sz="1800" b="1" dirty="0">
                <a:solidFill>
                  <a:srgbClr val="185F48"/>
                </a:solidFill>
                <a:latin typeface="+mn-lt"/>
              </a:rPr>
              <a:t>Women in Mobility</a:t>
            </a:r>
          </a:p>
          <a:p>
            <a:pPr defTabSz="265113">
              <a:spcBef>
                <a:spcPts val="1200"/>
              </a:spcBef>
              <a:spcAft>
                <a:spcPts val="1200"/>
              </a:spcAft>
              <a:tabLst>
                <a:tab pos="361950" algn="l"/>
              </a:tabLst>
            </a:pPr>
            <a:r>
              <a:rPr lang="de-DE" sz="1800" b="1" dirty="0">
                <a:solidFill>
                  <a:srgbClr val="185F48"/>
                </a:solidFill>
                <a:latin typeface="+mn-lt"/>
              </a:rPr>
              <a:t>BMDV – Women </a:t>
            </a:r>
            <a:r>
              <a:rPr lang="de-DE" sz="1800" b="1" dirty="0" err="1">
                <a:solidFill>
                  <a:srgbClr val="185F48"/>
                </a:solidFill>
                <a:latin typeface="+mn-lt"/>
              </a:rPr>
              <a:t>for</a:t>
            </a:r>
            <a:r>
              <a:rPr lang="de-DE" sz="1800" b="1" dirty="0">
                <a:solidFill>
                  <a:srgbClr val="185F48"/>
                </a:solidFill>
                <a:latin typeface="+mn-lt"/>
              </a:rPr>
              <a:t> </a:t>
            </a:r>
            <a:r>
              <a:rPr lang="de-DE" sz="1800" b="1" dirty="0" err="1">
                <a:solidFill>
                  <a:srgbClr val="185F48"/>
                </a:solidFill>
                <a:latin typeface="+mn-lt"/>
              </a:rPr>
              <a:t>Datadriven</a:t>
            </a:r>
            <a:r>
              <a:rPr lang="de-DE" sz="1800" b="1" dirty="0">
                <a:solidFill>
                  <a:srgbClr val="185F48"/>
                </a:solidFill>
                <a:latin typeface="+mn-lt"/>
              </a:rPr>
              <a:t> Mobility (das </a:t>
            </a:r>
            <a:r>
              <a:rPr lang="de-DE" sz="1800" b="1" dirty="0" err="1">
                <a:solidFill>
                  <a:srgbClr val="185F48"/>
                </a:solidFill>
                <a:latin typeface="+mn-lt"/>
              </a:rPr>
              <a:t>mFund</a:t>
            </a:r>
            <a:r>
              <a:rPr lang="de-DE" sz="1800" b="1" dirty="0">
                <a:solidFill>
                  <a:srgbClr val="185F48"/>
                </a:solidFill>
                <a:latin typeface="+mn-lt"/>
              </a:rPr>
              <a:t> Frauennetzwerk)</a:t>
            </a:r>
          </a:p>
          <a:p>
            <a:pPr defTabSz="265113">
              <a:spcBef>
                <a:spcPts val="1200"/>
              </a:spcBef>
              <a:spcAft>
                <a:spcPts val="1200"/>
              </a:spcAft>
              <a:tabLst>
                <a:tab pos="361950" algn="l"/>
              </a:tabLst>
            </a:pPr>
            <a:r>
              <a:rPr lang="de-DE" sz="1800" b="1" dirty="0">
                <a:solidFill>
                  <a:srgbClr val="185F48"/>
                </a:solidFill>
                <a:latin typeface="+mn-lt"/>
              </a:rPr>
              <a:t>DB – Frauennetzwerk</a:t>
            </a:r>
          </a:p>
          <a:p>
            <a:pPr defTabSz="265113">
              <a:spcBef>
                <a:spcPts val="1200"/>
              </a:spcBef>
              <a:spcAft>
                <a:spcPts val="1200"/>
              </a:spcAft>
              <a:tabLst>
                <a:tab pos="361950" algn="l"/>
              </a:tabLst>
            </a:pPr>
            <a:r>
              <a:rPr lang="de-DE" sz="1800" b="1" dirty="0">
                <a:solidFill>
                  <a:srgbClr val="185F48"/>
                </a:solidFill>
                <a:latin typeface="+mn-lt"/>
              </a:rPr>
              <a:t>VDEI – Frauennetzwerk</a:t>
            </a:r>
          </a:p>
          <a:p>
            <a:pPr defTabSz="265113">
              <a:spcBef>
                <a:spcPts val="1200"/>
              </a:spcBef>
              <a:spcAft>
                <a:spcPts val="1200"/>
              </a:spcAft>
              <a:tabLst>
                <a:tab pos="361950" algn="l"/>
              </a:tabLst>
            </a:pPr>
            <a:r>
              <a:rPr lang="de-DE" sz="1800" b="1" dirty="0">
                <a:solidFill>
                  <a:srgbClr val="185F48"/>
                </a:solidFill>
                <a:latin typeface="+mn-lt"/>
              </a:rPr>
              <a:t>…</a:t>
            </a:r>
          </a:p>
        </p:txBody>
      </p:sp>
      <p:pic>
        <p:nvPicPr>
          <p:cNvPr id="7" name="Grafik 6">
            <a:extLst>
              <a:ext uri="{FF2B5EF4-FFF2-40B4-BE49-F238E27FC236}">
                <a16:creationId xmlns:a16="http://schemas.microsoft.com/office/drawing/2014/main" id="{CBFF6468-D97B-45D7-ABE5-F5F2D896B8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469" y="2231975"/>
            <a:ext cx="5378727" cy="3421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hteck 7">
            <a:extLst>
              <a:ext uri="{FF2B5EF4-FFF2-40B4-BE49-F238E27FC236}">
                <a16:creationId xmlns:a16="http://schemas.microsoft.com/office/drawing/2014/main" id="{3C2660DB-7298-476C-AF69-28C3CE4F68D1}"/>
              </a:ext>
            </a:extLst>
          </p:cNvPr>
          <p:cNvSpPr/>
          <p:nvPr/>
        </p:nvSpPr>
        <p:spPr>
          <a:xfrm>
            <a:off x="6265093" y="6264424"/>
            <a:ext cx="5256983" cy="169277"/>
          </a:xfrm>
          <a:prstGeom prst="rect">
            <a:avLst/>
          </a:prstGeom>
        </p:spPr>
        <p:txBody>
          <a:bodyPr wrap="square">
            <a:spAutoFit/>
          </a:bodyPr>
          <a:lstStyle/>
          <a:p>
            <a:pPr algn="r">
              <a:tabLst>
                <a:tab pos="4037013" algn="l"/>
              </a:tabLst>
            </a:pPr>
            <a:r>
              <a:rPr lang="de-DE" sz="500" dirty="0">
                <a:solidFill>
                  <a:schemeClr val="bg1">
                    <a:lumMod val="75000"/>
                  </a:schemeClr>
                </a:solidFill>
                <a:latin typeface="+mn-lt"/>
              </a:rPr>
              <a:t>Quelle: https://www.frauundberuf-bw.de/aktuelles-news-frau-und-beruf/netzwerken-mit-den-kontaktstellen-frau-und-beruf</a:t>
            </a:r>
          </a:p>
        </p:txBody>
      </p:sp>
    </p:spTree>
    <p:extLst>
      <p:ext uri="{BB962C8B-B14F-4D97-AF65-F5344CB8AC3E}">
        <p14:creationId xmlns:p14="http://schemas.microsoft.com/office/powerpoint/2010/main" val="387286493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867DCC-BBE9-4115-B259-C16E47161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 y="1099017"/>
            <a:ext cx="11520311" cy="5380663"/>
          </a:xfrm>
          <a:prstGeom prst="rect">
            <a:avLst/>
          </a:prstGeom>
        </p:spPr>
      </p:pic>
      <p:pic>
        <p:nvPicPr>
          <p:cNvPr id="6" name="Grafik 5">
            <a:extLst>
              <a:ext uri="{FF2B5EF4-FFF2-40B4-BE49-F238E27FC236}">
                <a16:creationId xmlns:a16="http://schemas.microsoft.com/office/drawing/2014/main" id="{26E71E3C-F430-4BE8-AB94-24EBE92BD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1919" y="288212"/>
            <a:ext cx="782901" cy="552897"/>
          </a:xfrm>
          <a:prstGeom prst="rect">
            <a:avLst/>
          </a:prstGeom>
        </p:spPr>
      </p:pic>
      <p:sp>
        <p:nvSpPr>
          <p:cNvPr id="11" name="Rectangle 26">
            <a:extLst>
              <a:ext uri="{FF2B5EF4-FFF2-40B4-BE49-F238E27FC236}">
                <a16:creationId xmlns:a16="http://schemas.microsoft.com/office/drawing/2014/main" id="{B5D505EC-5FDC-4030-817C-4A93CD9FBE0D}"/>
              </a:ext>
            </a:extLst>
          </p:cNvPr>
          <p:cNvSpPr>
            <a:spLocks noChangeArrowheads="1"/>
          </p:cNvSpPr>
          <p:nvPr/>
        </p:nvSpPr>
        <p:spPr bwMode="auto">
          <a:xfrm>
            <a:off x="1124194" y="4317381"/>
            <a:ext cx="1583933" cy="95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chorCtr="0"/>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spcAft>
                <a:spcPts val="300"/>
              </a:spcAft>
              <a:buNone/>
            </a:pPr>
            <a:endParaRPr lang="de-DE" altLang="de-DE" sz="1500" dirty="0">
              <a:solidFill>
                <a:schemeClr val="tx1">
                  <a:lumMod val="65000"/>
                  <a:lumOff val="35000"/>
                </a:schemeClr>
              </a:solidFill>
              <a:latin typeface="+mj-lt"/>
            </a:endParaRPr>
          </a:p>
        </p:txBody>
      </p:sp>
      <p:sp>
        <p:nvSpPr>
          <p:cNvPr id="10" name="Rectangle 26">
            <a:extLst>
              <a:ext uri="{FF2B5EF4-FFF2-40B4-BE49-F238E27FC236}">
                <a16:creationId xmlns:a16="http://schemas.microsoft.com/office/drawing/2014/main" id="{E41ECC49-F694-43F5-B383-CAF9F70BAEB6}"/>
              </a:ext>
            </a:extLst>
          </p:cNvPr>
          <p:cNvSpPr>
            <a:spLocks noChangeArrowheads="1"/>
          </p:cNvSpPr>
          <p:nvPr/>
        </p:nvSpPr>
        <p:spPr bwMode="auto">
          <a:xfrm>
            <a:off x="3853114" y="4469757"/>
            <a:ext cx="1583933" cy="95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chorCtr="0"/>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spcAft>
                <a:spcPts val="300"/>
              </a:spcAft>
              <a:buNone/>
            </a:pPr>
            <a:endParaRPr lang="de-DE" altLang="de-DE" sz="1500" dirty="0">
              <a:solidFill>
                <a:schemeClr val="tx1">
                  <a:lumMod val="65000"/>
                  <a:lumOff val="35000"/>
                </a:schemeClr>
              </a:solidFill>
              <a:latin typeface="+mj-lt"/>
            </a:endParaRPr>
          </a:p>
        </p:txBody>
      </p:sp>
      <p:sp>
        <p:nvSpPr>
          <p:cNvPr id="13" name="Rectangle 26">
            <a:extLst>
              <a:ext uri="{FF2B5EF4-FFF2-40B4-BE49-F238E27FC236}">
                <a16:creationId xmlns:a16="http://schemas.microsoft.com/office/drawing/2014/main" id="{DDE9FCAE-FAAE-4EA4-A8B5-1428FE0A65B4}"/>
              </a:ext>
            </a:extLst>
          </p:cNvPr>
          <p:cNvSpPr>
            <a:spLocks noChangeArrowheads="1"/>
          </p:cNvSpPr>
          <p:nvPr/>
        </p:nvSpPr>
        <p:spPr bwMode="auto">
          <a:xfrm>
            <a:off x="6135737" y="4663443"/>
            <a:ext cx="2001200" cy="138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chorCtr="0"/>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spcAft>
                <a:spcPts val="300"/>
              </a:spcAft>
              <a:buNone/>
            </a:pPr>
            <a:endParaRPr lang="de-DE" altLang="de-DE" sz="1500" dirty="0">
              <a:solidFill>
                <a:schemeClr val="tx1">
                  <a:lumMod val="65000"/>
                  <a:lumOff val="35000"/>
                </a:schemeClr>
              </a:solidFill>
              <a:latin typeface="+mj-lt"/>
            </a:endParaRPr>
          </a:p>
        </p:txBody>
      </p:sp>
      <p:sp>
        <p:nvSpPr>
          <p:cNvPr id="15" name="Rectangle 26">
            <a:extLst>
              <a:ext uri="{FF2B5EF4-FFF2-40B4-BE49-F238E27FC236}">
                <a16:creationId xmlns:a16="http://schemas.microsoft.com/office/drawing/2014/main" id="{57C948AA-4D95-46DF-A80C-6704A2A39D51}"/>
              </a:ext>
            </a:extLst>
          </p:cNvPr>
          <p:cNvSpPr>
            <a:spLocks noChangeArrowheads="1"/>
          </p:cNvSpPr>
          <p:nvPr/>
        </p:nvSpPr>
        <p:spPr bwMode="auto">
          <a:xfrm>
            <a:off x="8712913" y="4653506"/>
            <a:ext cx="2231906" cy="138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chorCtr="0"/>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spcAft>
                <a:spcPts val="300"/>
              </a:spcAft>
              <a:buNone/>
            </a:pPr>
            <a:endParaRPr lang="de-DE" altLang="de-DE" sz="1500" dirty="0">
              <a:solidFill>
                <a:schemeClr val="tx1">
                  <a:lumMod val="65000"/>
                  <a:lumOff val="35000"/>
                </a:schemeClr>
              </a:solidFill>
            </a:endParaRPr>
          </a:p>
        </p:txBody>
      </p:sp>
      <p:sp>
        <p:nvSpPr>
          <p:cNvPr id="16" name="Rechteck 15">
            <a:extLst>
              <a:ext uri="{FF2B5EF4-FFF2-40B4-BE49-F238E27FC236}">
                <a16:creationId xmlns:a16="http://schemas.microsoft.com/office/drawing/2014/main" id="{764463C7-D5A8-4B72-A871-E34F2D23B5FF}"/>
              </a:ext>
            </a:extLst>
          </p:cNvPr>
          <p:cNvSpPr/>
          <p:nvPr/>
        </p:nvSpPr>
        <p:spPr>
          <a:xfrm>
            <a:off x="3744813" y="6310428"/>
            <a:ext cx="7776383" cy="169277"/>
          </a:xfrm>
          <a:prstGeom prst="rect">
            <a:avLst/>
          </a:prstGeom>
        </p:spPr>
        <p:txBody>
          <a:bodyPr wrap="square">
            <a:spAutoFit/>
          </a:bodyPr>
          <a:lstStyle/>
          <a:p>
            <a:pPr algn="r">
              <a:tabLst>
                <a:tab pos="4036200" algn="l"/>
              </a:tabLst>
            </a:pPr>
            <a:r>
              <a:rPr lang="de-DE" sz="500" dirty="0">
                <a:solidFill>
                  <a:schemeClr val="bg1">
                    <a:lumMod val="75000"/>
                  </a:schemeClr>
                </a:solidFill>
                <a:latin typeface="+mn-lt"/>
              </a:rPr>
              <a:t>Quelle: https://www.bmk.gv.at/themen/verkehrsplanung/statistik/viz11/kap_6.html; https://www.baloise.com/de/home/news-stories/news/alle-news/2024/was-ist-mobilitaet-einfach-erklaert.html</a:t>
            </a:r>
          </a:p>
        </p:txBody>
      </p:sp>
      <p:sp>
        <p:nvSpPr>
          <p:cNvPr id="18" name="Rectangle 26">
            <a:extLst>
              <a:ext uri="{FF2B5EF4-FFF2-40B4-BE49-F238E27FC236}">
                <a16:creationId xmlns:a16="http://schemas.microsoft.com/office/drawing/2014/main" id="{85034154-912B-45B2-A806-D338E42B979E}"/>
              </a:ext>
            </a:extLst>
          </p:cNvPr>
          <p:cNvSpPr>
            <a:spLocks noChangeArrowheads="1"/>
          </p:cNvSpPr>
          <p:nvPr/>
        </p:nvSpPr>
        <p:spPr bwMode="auto">
          <a:xfrm>
            <a:off x="145274" y="2026151"/>
            <a:ext cx="10252606" cy="4067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chorCtr="0"/>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ts val="567"/>
              </a:spcBef>
              <a:spcAft>
                <a:spcPts val="567"/>
              </a:spcAft>
              <a:buNone/>
            </a:pPr>
            <a:r>
              <a:rPr lang="de-DE" sz="1512" b="1" dirty="0">
                <a:solidFill>
                  <a:schemeClr val="tx1">
                    <a:lumMod val="65000"/>
                    <a:lumOff val="35000"/>
                  </a:schemeClr>
                </a:solidFill>
              </a:rPr>
              <a:t>1) Mobilität beschreibt die Bewegung von Menschen und Dingen in Räumen.</a:t>
            </a:r>
          </a:p>
          <a:p>
            <a:pPr>
              <a:spcBef>
                <a:spcPts val="567"/>
              </a:spcBef>
              <a:spcAft>
                <a:spcPts val="567"/>
              </a:spcAft>
              <a:buNone/>
            </a:pPr>
            <a:r>
              <a:rPr lang="de-DE" sz="1512" dirty="0">
                <a:solidFill>
                  <a:schemeClr val="tx1">
                    <a:lumMod val="65000"/>
                    <a:lumOff val="35000"/>
                  </a:schemeClr>
                </a:solidFill>
              </a:rPr>
              <a:t>Der Ausdruck entstammt der Militärsprache des 18. Jahrhunderts („mobile“ im Sinne von „beweglich, einsatzbereit“). So wird Mobilität allgemein als physische, psychische oder soziale </a:t>
            </a:r>
            <a:r>
              <a:rPr lang="de-DE" sz="1512" b="1" dirty="0">
                <a:solidFill>
                  <a:schemeClr val="tx1">
                    <a:lumMod val="65000"/>
                    <a:lumOff val="35000"/>
                  </a:schemeClr>
                </a:solidFill>
              </a:rPr>
              <a:t>„Beweglichkeit“ </a:t>
            </a:r>
            <a:r>
              <a:rPr lang="de-DE" sz="1512" dirty="0">
                <a:solidFill>
                  <a:schemeClr val="tx1">
                    <a:lumMod val="65000"/>
                    <a:lumOff val="35000"/>
                  </a:schemeClr>
                </a:solidFill>
              </a:rPr>
              <a:t>definiert.</a:t>
            </a:r>
          </a:p>
          <a:p>
            <a:pPr>
              <a:spcBef>
                <a:spcPts val="567"/>
              </a:spcBef>
              <a:spcAft>
                <a:spcPts val="567"/>
              </a:spcAft>
              <a:buNone/>
            </a:pPr>
            <a:r>
              <a:rPr lang="de-DE" sz="1512" dirty="0">
                <a:solidFill>
                  <a:schemeClr val="tx1">
                    <a:lumMod val="65000"/>
                    <a:lumOff val="35000"/>
                  </a:schemeClr>
                </a:solidFill>
              </a:rPr>
              <a:t>Im verkehrlichen Kontext wird der Begriff Mobilität auf die Beweglichkeit des Menschen außer Haus zum Zwecke der Überwindung räumlicher Distanzen eingeschränkt. Mobilität dient auch dazu, den Lebensraum optimal zu nutzen und zu erweitern. Vielfach wird Mobilität auch als Bereitschaft und Fähigkeit definiert, räumliche Standortveränderungen vornehmen zu wollen oder zu können.</a:t>
            </a:r>
          </a:p>
          <a:p>
            <a:pPr>
              <a:spcBef>
                <a:spcPts val="567"/>
              </a:spcBef>
              <a:spcAft>
                <a:spcPts val="567"/>
              </a:spcAft>
              <a:buNone/>
            </a:pPr>
            <a:r>
              <a:rPr lang="de-DE" sz="1512" b="1" dirty="0">
                <a:solidFill>
                  <a:schemeClr val="tx1">
                    <a:lumMod val="65000"/>
                    <a:lumOff val="35000"/>
                  </a:schemeClr>
                </a:solidFill>
              </a:rPr>
              <a:t>2) Was bedeutet Mobilität und wie wirkt sie sich auf unser Leben aus?</a:t>
            </a:r>
          </a:p>
          <a:p>
            <a:pPr>
              <a:spcBef>
                <a:spcPts val="567"/>
              </a:spcBef>
              <a:spcAft>
                <a:spcPts val="567"/>
              </a:spcAft>
              <a:buNone/>
            </a:pPr>
            <a:r>
              <a:rPr lang="de-DE" sz="1512" dirty="0">
                <a:solidFill>
                  <a:schemeClr val="tx1">
                    <a:lumMod val="65000"/>
                    <a:lumOff val="35000"/>
                  </a:schemeClr>
                </a:solidFill>
              </a:rPr>
              <a:t>Mobilität ist so individuell wie wir selbst und ein </a:t>
            </a:r>
            <a:r>
              <a:rPr lang="de-DE" sz="1512" b="1" dirty="0">
                <a:solidFill>
                  <a:schemeClr val="tx1">
                    <a:lumMod val="65000"/>
                    <a:lumOff val="35000"/>
                  </a:schemeClr>
                </a:solidFill>
              </a:rPr>
              <a:t>Grundbedürfnis</a:t>
            </a:r>
            <a:r>
              <a:rPr lang="de-DE" sz="1512" dirty="0">
                <a:solidFill>
                  <a:schemeClr val="tx1">
                    <a:lumMod val="65000"/>
                    <a:lumOff val="35000"/>
                  </a:schemeClr>
                </a:solidFill>
              </a:rPr>
              <a:t>: Unsere Lebensbereiche Arbeit, Wohnen, Freizeit und Einkaufen liegen nicht selten weit auseinander. Wir alle müssen, wollen wir unsere Bedürfnisse befriedigen, mobil sein. So wird durch den Begriff „Mobilität“ die Möglichkeit bzw. Fähigkeit von Menschen beschrieben, die von ihnen gewünschten Ziele zu erreichen.</a:t>
            </a:r>
          </a:p>
          <a:p>
            <a:pPr>
              <a:spcBef>
                <a:spcPts val="567"/>
              </a:spcBef>
              <a:spcAft>
                <a:spcPts val="567"/>
              </a:spcAft>
              <a:buNone/>
            </a:pPr>
            <a:r>
              <a:rPr lang="de-DE" sz="1512" dirty="0">
                <a:solidFill>
                  <a:schemeClr val="tx1">
                    <a:lumMod val="65000"/>
                    <a:lumOff val="35000"/>
                  </a:schemeClr>
                </a:solidFill>
              </a:rPr>
              <a:t>Mobilität ermöglicht oft überhaupt erst die Teilhabe am gesellschaftlichen Leben. Bei fast allen Lebensentscheidungen spielt die Erreichbarkeit von Orten eine große Rolle. Hierzu gehört die Auswahl des Wohn- und Arbeitsortes genauso wie die Wahl der Einkaufsmöglichkeiten und der Freizeitaktivitäten.</a:t>
            </a:r>
          </a:p>
        </p:txBody>
      </p:sp>
      <p:sp>
        <p:nvSpPr>
          <p:cNvPr id="12" name="Rechteck 11">
            <a:extLst>
              <a:ext uri="{FF2B5EF4-FFF2-40B4-BE49-F238E27FC236}">
                <a16:creationId xmlns:a16="http://schemas.microsoft.com/office/drawing/2014/main" id="{CB5AB912-25CA-4295-B84D-5B564649660E}"/>
              </a:ext>
            </a:extLst>
          </p:cNvPr>
          <p:cNvSpPr/>
          <p:nvPr/>
        </p:nvSpPr>
        <p:spPr>
          <a:xfrm>
            <a:off x="882" y="1390228"/>
            <a:ext cx="11520311" cy="553870"/>
          </a:xfrm>
          <a:prstGeom prst="rect">
            <a:avLst/>
          </a:prstGeom>
        </p:spPr>
        <p:txBody>
          <a:bodyPr wrap="square">
            <a:spAutoFit/>
          </a:bodyPr>
          <a:lstStyle/>
          <a:p>
            <a:pPr algn="ctr">
              <a:tabLst>
                <a:tab pos="4036200" algn="l"/>
              </a:tabLst>
            </a:pPr>
            <a:r>
              <a:rPr lang="de-DE" altLang="de-DE" sz="3000" b="1" dirty="0">
                <a:solidFill>
                  <a:srgbClr val="185F48"/>
                </a:solidFill>
                <a:latin typeface="+mn-lt"/>
              </a:rPr>
              <a:t>DEFINITION MOBILITÄT</a:t>
            </a:r>
          </a:p>
        </p:txBody>
      </p:sp>
    </p:spTree>
    <p:extLst>
      <p:ext uri="{BB962C8B-B14F-4D97-AF65-F5344CB8AC3E}">
        <p14:creationId xmlns:p14="http://schemas.microsoft.com/office/powerpoint/2010/main" val="3982103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nodePh="1">
                                  <p:stCondLst>
                                    <p:cond delay="0"/>
                                  </p:stCondLst>
                                  <p:endCondLst>
                                    <p:cond evt="begin" delay="0">
                                      <p:tn val="20"/>
                                    </p:cond>
                                  </p:end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P spid="13" grpId="0"/>
      <p:bldP spid="15"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867DCC-BBE9-4115-B259-C16E47161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 y="1099017"/>
            <a:ext cx="11520311" cy="5380663"/>
          </a:xfrm>
          <a:prstGeom prst="rect">
            <a:avLst/>
          </a:prstGeom>
        </p:spPr>
      </p:pic>
      <p:pic>
        <p:nvPicPr>
          <p:cNvPr id="6" name="Grafik 5">
            <a:extLst>
              <a:ext uri="{FF2B5EF4-FFF2-40B4-BE49-F238E27FC236}">
                <a16:creationId xmlns:a16="http://schemas.microsoft.com/office/drawing/2014/main" id="{26E71E3C-F430-4BE8-AB94-24EBE92BD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1919" y="288212"/>
            <a:ext cx="782901" cy="552897"/>
          </a:xfrm>
          <a:prstGeom prst="rect">
            <a:avLst/>
          </a:prstGeom>
        </p:spPr>
      </p:pic>
      <p:sp>
        <p:nvSpPr>
          <p:cNvPr id="17" name="Rechteck 16">
            <a:extLst>
              <a:ext uri="{FF2B5EF4-FFF2-40B4-BE49-F238E27FC236}">
                <a16:creationId xmlns:a16="http://schemas.microsoft.com/office/drawing/2014/main" id="{89EE5528-5BB2-449E-9C2F-336851FE6AC1}"/>
              </a:ext>
            </a:extLst>
          </p:cNvPr>
          <p:cNvSpPr/>
          <p:nvPr/>
        </p:nvSpPr>
        <p:spPr>
          <a:xfrm>
            <a:off x="882" y="1390228"/>
            <a:ext cx="11520311" cy="553870"/>
          </a:xfrm>
          <a:prstGeom prst="rect">
            <a:avLst/>
          </a:prstGeom>
        </p:spPr>
        <p:txBody>
          <a:bodyPr wrap="square">
            <a:spAutoFit/>
          </a:bodyPr>
          <a:lstStyle/>
          <a:p>
            <a:pPr algn="ctr">
              <a:tabLst>
                <a:tab pos="4036200" algn="l"/>
              </a:tabLst>
            </a:pPr>
            <a:r>
              <a:rPr lang="de-DE" altLang="de-DE" sz="3000" b="1" dirty="0">
                <a:solidFill>
                  <a:srgbClr val="185F48"/>
                </a:solidFill>
                <a:latin typeface="+mn-lt"/>
              </a:rPr>
              <a:t>INFRASTRUKTUR FÜR MOBILITÄT</a:t>
            </a:r>
          </a:p>
        </p:txBody>
      </p:sp>
      <p:sp>
        <p:nvSpPr>
          <p:cNvPr id="18" name="Rectangle 26">
            <a:extLst>
              <a:ext uri="{FF2B5EF4-FFF2-40B4-BE49-F238E27FC236}">
                <a16:creationId xmlns:a16="http://schemas.microsoft.com/office/drawing/2014/main" id="{85034154-912B-45B2-A806-D338E42B979E}"/>
              </a:ext>
            </a:extLst>
          </p:cNvPr>
          <p:cNvSpPr>
            <a:spLocks noChangeArrowheads="1"/>
          </p:cNvSpPr>
          <p:nvPr/>
        </p:nvSpPr>
        <p:spPr bwMode="auto">
          <a:xfrm>
            <a:off x="411586" y="2026151"/>
            <a:ext cx="3009150" cy="1086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chorCtr="0"/>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567"/>
              </a:spcBef>
              <a:spcAft>
                <a:spcPts val="567"/>
              </a:spcAft>
              <a:buNone/>
            </a:pPr>
            <a:endParaRPr lang="de-DE" sz="1512" dirty="0">
              <a:solidFill>
                <a:schemeClr val="tx1">
                  <a:lumMod val="65000"/>
                  <a:lumOff val="35000"/>
                </a:schemeClr>
              </a:solidFill>
            </a:endParaRPr>
          </a:p>
        </p:txBody>
      </p:sp>
      <p:sp>
        <p:nvSpPr>
          <p:cNvPr id="12" name="Rectangle 26">
            <a:extLst>
              <a:ext uri="{FF2B5EF4-FFF2-40B4-BE49-F238E27FC236}">
                <a16:creationId xmlns:a16="http://schemas.microsoft.com/office/drawing/2014/main" id="{91A5CC85-EC42-4673-BD03-AC712CBBE3C2}"/>
              </a:ext>
            </a:extLst>
          </p:cNvPr>
          <p:cNvSpPr>
            <a:spLocks noChangeArrowheads="1"/>
          </p:cNvSpPr>
          <p:nvPr/>
        </p:nvSpPr>
        <p:spPr bwMode="auto">
          <a:xfrm>
            <a:off x="6135737" y="3012608"/>
            <a:ext cx="3009150" cy="828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nchorCtr="0"/>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ts val="567"/>
              </a:spcBef>
              <a:spcAft>
                <a:spcPts val="567"/>
              </a:spcAft>
              <a:buNone/>
            </a:pPr>
            <a:endParaRPr lang="de-DE" sz="1512" dirty="0">
              <a:solidFill>
                <a:schemeClr val="tx1">
                  <a:lumMod val="65000"/>
                  <a:lumOff val="35000"/>
                </a:schemeClr>
              </a:solidFill>
            </a:endParaRPr>
          </a:p>
        </p:txBody>
      </p:sp>
      <p:grpSp>
        <p:nvGrpSpPr>
          <p:cNvPr id="8" name="Gruppieren 7">
            <a:extLst>
              <a:ext uri="{FF2B5EF4-FFF2-40B4-BE49-F238E27FC236}">
                <a16:creationId xmlns:a16="http://schemas.microsoft.com/office/drawing/2014/main" id="{58F78019-1B53-4EAF-BD6C-69DCCA7B5EE5}"/>
              </a:ext>
            </a:extLst>
          </p:cNvPr>
          <p:cNvGrpSpPr/>
          <p:nvPr/>
        </p:nvGrpSpPr>
        <p:grpSpPr>
          <a:xfrm>
            <a:off x="1888714" y="2026151"/>
            <a:ext cx="7575500" cy="4237327"/>
            <a:chOff x="1997902" y="2144285"/>
            <a:chExt cx="8017188" cy="4484383"/>
          </a:xfrm>
        </p:grpSpPr>
        <p:pic>
          <p:nvPicPr>
            <p:cNvPr id="7" name="Grafik 6">
              <a:extLst>
                <a:ext uri="{FF2B5EF4-FFF2-40B4-BE49-F238E27FC236}">
                  <a16:creationId xmlns:a16="http://schemas.microsoft.com/office/drawing/2014/main" id="{C5B3299E-EEB5-47F2-B21D-8B6075B327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7902" y="2144285"/>
              <a:ext cx="8017188" cy="4484383"/>
            </a:xfrm>
            <a:prstGeom prst="rect">
              <a:avLst/>
            </a:prstGeom>
          </p:spPr>
        </p:pic>
        <p:sp>
          <p:nvSpPr>
            <p:cNvPr id="20" name="Rechteck 19">
              <a:extLst>
                <a:ext uri="{FF2B5EF4-FFF2-40B4-BE49-F238E27FC236}">
                  <a16:creationId xmlns:a16="http://schemas.microsoft.com/office/drawing/2014/main" id="{15F19B95-D427-47F0-9185-F3D4C5B768F0}"/>
                </a:ext>
              </a:extLst>
            </p:cNvPr>
            <p:cNvSpPr/>
            <p:nvPr/>
          </p:nvSpPr>
          <p:spPr>
            <a:xfrm>
              <a:off x="7551487" y="4723717"/>
              <a:ext cx="913019" cy="179147"/>
            </a:xfrm>
            <a:prstGeom prst="rect">
              <a:avLst/>
            </a:prstGeom>
          </p:spPr>
          <p:txBody>
            <a:bodyPr wrap="square">
              <a:spAutoFit/>
            </a:bodyPr>
            <a:lstStyle/>
            <a:p>
              <a:pPr algn="r">
                <a:tabLst>
                  <a:tab pos="4036200" algn="l"/>
                </a:tabLst>
              </a:pPr>
              <a:r>
                <a:rPr lang="de-DE" sz="500" dirty="0">
                  <a:solidFill>
                    <a:schemeClr val="bg1">
                      <a:lumMod val="85000"/>
                    </a:schemeClr>
                  </a:solidFill>
                  <a:latin typeface="+mn-lt"/>
                </a:rPr>
                <a:t>Quelle: </a:t>
              </a:r>
              <a:r>
                <a:rPr lang="en-US" sz="500" dirty="0">
                  <a:solidFill>
                    <a:schemeClr val="bg1">
                      <a:lumMod val="85000"/>
                    </a:schemeClr>
                  </a:solidFill>
                  <a:latin typeface="+mn-lt"/>
                </a:rPr>
                <a:t>KI-</a:t>
              </a:r>
              <a:r>
                <a:rPr lang="en-US" sz="500" dirty="0" err="1">
                  <a:solidFill>
                    <a:schemeClr val="bg1">
                      <a:lumMod val="85000"/>
                    </a:schemeClr>
                  </a:solidFill>
                  <a:latin typeface="+mn-lt"/>
                </a:rPr>
                <a:t>generiert</a:t>
              </a:r>
              <a:endParaRPr lang="de-DE" sz="500" dirty="0">
                <a:solidFill>
                  <a:schemeClr val="bg1">
                    <a:lumMod val="85000"/>
                  </a:schemeClr>
                </a:solidFill>
                <a:latin typeface="+mn-lt"/>
              </a:endParaRPr>
            </a:p>
          </p:txBody>
        </p:sp>
      </p:grpSp>
    </p:spTree>
    <p:extLst>
      <p:ext uri="{BB962C8B-B14F-4D97-AF65-F5344CB8AC3E}">
        <p14:creationId xmlns:p14="http://schemas.microsoft.com/office/powerpoint/2010/main" val="9718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867DCC-BBE9-4115-B259-C16E47161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 y="1099017"/>
            <a:ext cx="11520311" cy="5380663"/>
          </a:xfrm>
          <a:prstGeom prst="rect">
            <a:avLst/>
          </a:prstGeom>
        </p:spPr>
      </p:pic>
      <p:pic>
        <p:nvPicPr>
          <p:cNvPr id="6" name="Grafik 5">
            <a:extLst>
              <a:ext uri="{FF2B5EF4-FFF2-40B4-BE49-F238E27FC236}">
                <a16:creationId xmlns:a16="http://schemas.microsoft.com/office/drawing/2014/main" id="{26E71E3C-F430-4BE8-AB94-24EBE92BD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1919" y="288212"/>
            <a:ext cx="782901" cy="552897"/>
          </a:xfrm>
          <a:prstGeom prst="rect">
            <a:avLst/>
          </a:prstGeom>
        </p:spPr>
      </p:pic>
      <p:pic>
        <p:nvPicPr>
          <p:cNvPr id="4" name="Grafik 3">
            <a:extLst>
              <a:ext uri="{FF2B5EF4-FFF2-40B4-BE49-F238E27FC236}">
                <a16:creationId xmlns:a16="http://schemas.microsoft.com/office/drawing/2014/main" id="{A473597A-D580-4A21-8001-3EADDA1F2D63}"/>
              </a:ext>
            </a:extLst>
          </p:cNvPr>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1500"/>
                    </a14:imgEffect>
                    <a14:imgEffect>
                      <a14:brightnessContrast bright="40000" contrast="20000"/>
                    </a14:imgEffect>
                  </a14:imgLayer>
                </a14:imgProps>
              </a:ext>
              <a:ext uri="{28A0092B-C50C-407E-A947-70E740481C1C}">
                <a14:useLocalDpi xmlns:a14="http://schemas.microsoft.com/office/drawing/2010/main" val="0"/>
              </a:ext>
            </a:extLst>
          </a:blip>
          <a:srcRect t="13411" b="4854"/>
          <a:stretch/>
        </p:blipFill>
        <p:spPr>
          <a:xfrm>
            <a:off x="882" y="1099017"/>
            <a:ext cx="11520311" cy="5380663"/>
          </a:xfrm>
          <a:prstGeom prst="rect">
            <a:avLst/>
          </a:prstGeom>
        </p:spPr>
      </p:pic>
      <p:sp>
        <p:nvSpPr>
          <p:cNvPr id="9" name="Rechteck 8">
            <a:extLst>
              <a:ext uri="{FF2B5EF4-FFF2-40B4-BE49-F238E27FC236}">
                <a16:creationId xmlns:a16="http://schemas.microsoft.com/office/drawing/2014/main" id="{563D65C6-98B2-4F80-AA1E-4A799FD756FF}"/>
              </a:ext>
            </a:extLst>
          </p:cNvPr>
          <p:cNvSpPr/>
          <p:nvPr/>
        </p:nvSpPr>
        <p:spPr>
          <a:xfrm>
            <a:off x="2952725" y="1708443"/>
            <a:ext cx="5490396" cy="790345"/>
          </a:xfrm>
          <a:prstGeom prst="rect">
            <a:avLst/>
          </a:prstGeom>
        </p:spPr>
        <p:txBody>
          <a:bodyPr wrap="square">
            <a:spAutoFit/>
          </a:bodyPr>
          <a:lstStyle/>
          <a:p>
            <a:pPr algn="ctr">
              <a:tabLst>
                <a:tab pos="3814574" algn="l"/>
              </a:tabLst>
            </a:pPr>
            <a:r>
              <a:rPr lang="de-DE" altLang="de-DE" sz="2835" b="1" dirty="0">
                <a:solidFill>
                  <a:srgbClr val="185F48"/>
                </a:solidFill>
                <a:effectLst>
                  <a:glow rad="228600">
                    <a:schemeClr val="bg1">
                      <a:alpha val="40000"/>
                    </a:schemeClr>
                  </a:glow>
                </a:effectLst>
                <a:latin typeface="+mn-lt"/>
              </a:rPr>
              <a:t>BERUFSBILDER VON A BIS Z</a:t>
            </a:r>
          </a:p>
          <a:p>
            <a:pPr algn="ctr">
              <a:tabLst>
                <a:tab pos="3814574" algn="l"/>
              </a:tabLst>
            </a:pPr>
            <a:r>
              <a:rPr lang="de-DE" altLang="de-DE" sz="1701" dirty="0">
                <a:solidFill>
                  <a:srgbClr val="185F48"/>
                </a:solidFill>
                <a:effectLst>
                  <a:glow rad="228600">
                    <a:schemeClr val="bg1">
                      <a:alpha val="40000"/>
                    </a:schemeClr>
                  </a:glow>
                </a:effectLst>
                <a:latin typeface="+mn-lt"/>
              </a:rPr>
              <a:t>VERKEHRSWEG SCHIENE</a:t>
            </a:r>
          </a:p>
        </p:txBody>
      </p:sp>
      <p:sp>
        <p:nvSpPr>
          <p:cNvPr id="10" name="Rechteck 9">
            <a:extLst>
              <a:ext uri="{FF2B5EF4-FFF2-40B4-BE49-F238E27FC236}">
                <a16:creationId xmlns:a16="http://schemas.microsoft.com/office/drawing/2014/main" id="{26BDB747-71ED-4D82-8C32-AEEB6A8A5A10}"/>
              </a:ext>
            </a:extLst>
          </p:cNvPr>
          <p:cNvSpPr/>
          <p:nvPr/>
        </p:nvSpPr>
        <p:spPr>
          <a:xfrm>
            <a:off x="882" y="3022309"/>
            <a:ext cx="11520310" cy="2552365"/>
          </a:xfrm>
          <a:prstGeom prst="rect">
            <a:avLst/>
          </a:prstGeom>
        </p:spPr>
        <p:txBody>
          <a:bodyPr wrap="square">
            <a:spAutoFit/>
          </a:bodyPr>
          <a:lstStyle/>
          <a:p>
            <a:pPr algn="ctr">
              <a:spcAft>
                <a:spcPts val="0"/>
              </a:spcAft>
            </a:pPr>
            <a:r>
              <a:rPr lang="de-DE" sz="1323"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Anlagenmechaniker/in   </a:t>
            </a:r>
            <a:r>
              <a:rPr lang="de-DE" sz="1890"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Bauingenieur/in   </a:t>
            </a:r>
            <a:r>
              <a:rPr lang="de-DE" sz="1323"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Bauleiter/in    Bauzeichner/in   Betriebsleiter/in   Betriebswirtschaftler/in   Consultant   Controller/in   Disponent/in   Eisenbahnbetriebsleiter/in   Eisenbahner/in   Elektro­ingenieur/in   </a:t>
            </a:r>
            <a:r>
              <a:rPr lang="de-DE" sz="1890"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Elektroniker/in</a:t>
            </a:r>
            <a:r>
              <a:rPr lang="de-DE" sz="1320"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  </a:t>
            </a:r>
            <a:r>
              <a:rPr lang="de-DE" sz="1323"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Fahrdienstleiter/in    </a:t>
            </a:r>
            <a:r>
              <a:rPr lang="de-DE" sz="1890"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Gleisbauer/in   </a:t>
            </a:r>
            <a:r>
              <a:rPr lang="de-DE" sz="1323"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Industrie­kaufmann/in   Industrie­mechaniker/in   Infrastrukturmanager/in   Ingenieur/in   IT-System­administrator/in   Kalkulator/in   </a:t>
            </a:r>
            <a:r>
              <a:rPr lang="de-DE" sz="1320"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Kaufmann/­frau   </a:t>
            </a:r>
            <a:r>
              <a:rPr lang="de-DE" sz="1323"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Kunden­betreuer/in   Lehrkraft   Logistiker/in    </a:t>
            </a:r>
            <a:r>
              <a:rPr lang="de-DE" sz="1890"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Lokführer/in   </a:t>
            </a:r>
            <a:r>
              <a:rPr lang="de-DE" sz="1323" b="1" kern="100" dirty="0">
                <a:solidFill>
                  <a:schemeClr val="tx1">
                    <a:lumMod val="85000"/>
                    <a:lumOff val="15000"/>
                  </a:schemeClr>
                </a:solidFill>
                <a:effectLst>
                  <a:glow rad="228600">
                    <a:schemeClr val="bg1">
                      <a:alpha val="40000"/>
                    </a:schemeClr>
                  </a:glow>
                </a:effectLst>
                <a:latin typeface="Calibri" panose="020F0502020204030204" pitchFamily="34" charset="0"/>
                <a:cs typeface="Times New Roman" panose="02020603050405020304" pitchFamily="18" charset="0"/>
              </a:rPr>
              <a:t>Manager/in   </a:t>
            </a:r>
            <a:r>
              <a:rPr lang="de-DE" sz="1323"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Maschinenbauingenieur/in   Mechaniker/in   Mechatroniker/in   Mediaplaner/in   Metallbauer/in   Personal­referent/in   Polier/in   Politiker/in   </a:t>
            </a:r>
            <a:r>
              <a:rPr lang="de-DE" sz="1890"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Projektmanager/in   </a:t>
            </a:r>
            <a:r>
              <a:rPr lang="de-DE" sz="1323"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Projektleiter/in   Rangierbegleiter/in   Referent/in   Reinigungskraft   Sachbearbeiter/in   </a:t>
            </a:r>
            <a:r>
              <a:rPr lang="de-DE" sz="1890"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Schlosser/in   </a:t>
            </a:r>
            <a:r>
              <a:rPr lang="de-DE" sz="1323"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Schweißer/in   Servicetechniker/in   </a:t>
            </a:r>
            <a:r>
              <a:rPr lang="de-DE" sz="1320"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Sicherheitsmitarbeiter/in   </a:t>
            </a:r>
            <a:r>
              <a:rPr lang="de-DE" sz="1890"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Signalmechaniker/in   </a:t>
            </a:r>
            <a:r>
              <a:rPr lang="de-DE" sz="1323"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Softwarearchitekt/in   Softwareentwickler/in   Einkäufer/in   Triebfahrzeugführer/in   </a:t>
            </a:r>
            <a:r>
              <a:rPr lang="de-DE" sz="1890"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Verkehrsingenieur/in   </a:t>
            </a:r>
            <a:r>
              <a:rPr lang="de-DE" sz="1323"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Verkehrsmeister/in   Verkehrsplaner/in   </a:t>
            </a:r>
            <a:r>
              <a:rPr lang="de-DE" sz="1890"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Vermessungstechniker/in   </a:t>
            </a:r>
            <a:r>
              <a:rPr lang="de-DE" sz="1323"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Vertriebler/in   Wagenmeister/in    Weichenmechaniker/in   </a:t>
            </a:r>
            <a:r>
              <a:rPr lang="de-DE" sz="1320"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Werkstattleiter/in   </a:t>
            </a:r>
            <a:r>
              <a:rPr lang="de-DE" sz="1320" b="1" kern="100" dirty="0">
                <a:solidFill>
                  <a:schemeClr val="tx1">
                    <a:lumMod val="85000"/>
                    <a:lumOff val="15000"/>
                  </a:schemeClr>
                </a:solidFill>
                <a:effectLst>
                  <a:glow rad="228600">
                    <a:schemeClr val="bg1">
                      <a:alpha val="40000"/>
                    </a:schemeClr>
                  </a:glow>
                </a:effectLst>
                <a:latin typeface="Calibri" panose="020F0502020204030204" pitchFamily="34" charset="0"/>
                <a:cs typeface="Times New Roman" panose="02020603050405020304" pitchFamily="18" charset="0"/>
              </a:rPr>
              <a:t>Wissenschaftler</a:t>
            </a:r>
            <a:r>
              <a:rPr lang="de-DE" sz="1323" b="1" kern="100" dirty="0">
                <a:solidFill>
                  <a:schemeClr val="tx1">
                    <a:lumMod val="85000"/>
                    <a:lumOff val="15000"/>
                  </a:schemeClr>
                </a:solidFill>
                <a:effectLst>
                  <a:glow rad="228600">
                    <a:schemeClr val="bg1">
                      <a:alpha val="40000"/>
                    </a:schemeClr>
                  </a:glow>
                </a:effectLst>
                <a:latin typeface="Calibri" panose="020F0502020204030204" pitchFamily="34" charset="0"/>
                <a:cs typeface="Times New Roman" panose="02020603050405020304" pitchFamily="18" charset="0"/>
              </a:rPr>
              <a:t>/in</a:t>
            </a:r>
            <a:r>
              <a:rPr lang="de-DE" sz="2000"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   </a:t>
            </a:r>
            <a:r>
              <a:rPr lang="de-DE" sz="1890"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Zugbegleiter/in   </a:t>
            </a:r>
            <a:r>
              <a:rPr lang="de-DE" sz="1323"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rPr>
              <a:t>Zugführer/in   u. v. m.</a:t>
            </a:r>
          </a:p>
          <a:p>
            <a:pPr algn="ctr">
              <a:spcAft>
                <a:spcPts val="0"/>
              </a:spcAft>
            </a:pPr>
            <a:endParaRPr lang="de-DE" sz="1323" b="1" kern="100" dirty="0">
              <a:solidFill>
                <a:schemeClr val="tx1">
                  <a:lumMod val="85000"/>
                  <a:lumOff val="15000"/>
                </a:schemeClr>
              </a:solidFill>
              <a:effectLst>
                <a:glow rad="228600">
                  <a:schemeClr val="bg1">
                    <a:alpha val="40000"/>
                  </a:schemeClr>
                </a:glo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Rechteck 10">
            <a:extLst>
              <a:ext uri="{FF2B5EF4-FFF2-40B4-BE49-F238E27FC236}">
                <a16:creationId xmlns:a16="http://schemas.microsoft.com/office/drawing/2014/main" id="{8509BEAF-76D0-47AA-8F88-421A36142031}"/>
              </a:ext>
            </a:extLst>
          </p:cNvPr>
          <p:cNvSpPr/>
          <p:nvPr/>
        </p:nvSpPr>
        <p:spPr>
          <a:xfrm>
            <a:off x="10441556" y="6336431"/>
            <a:ext cx="1079635" cy="169277"/>
          </a:xfrm>
          <a:prstGeom prst="rect">
            <a:avLst/>
          </a:prstGeom>
        </p:spPr>
        <p:txBody>
          <a:bodyPr wrap="square">
            <a:spAutoFit/>
          </a:bodyPr>
          <a:lstStyle/>
          <a:p>
            <a:pPr algn="r">
              <a:tabLst>
                <a:tab pos="4036200" algn="l"/>
              </a:tabLst>
            </a:pPr>
            <a:r>
              <a:rPr lang="de-DE" sz="500" dirty="0">
                <a:solidFill>
                  <a:schemeClr val="bg1">
                    <a:lumMod val="75000"/>
                  </a:schemeClr>
                </a:solidFill>
                <a:latin typeface="+mn-lt"/>
              </a:rPr>
              <a:t>Quelle: KI-generiert</a:t>
            </a:r>
          </a:p>
        </p:txBody>
      </p:sp>
    </p:spTree>
    <p:extLst>
      <p:ext uri="{BB962C8B-B14F-4D97-AF65-F5344CB8AC3E}">
        <p14:creationId xmlns:p14="http://schemas.microsoft.com/office/powerpoint/2010/main" val="503366546"/>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867DCC-BBE9-4115-B259-C16E47161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688"/>
            <a:ext cx="11522075" cy="5381487"/>
          </a:xfrm>
          <a:prstGeom prst="rect">
            <a:avLst/>
          </a:prstGeom>
        </p:spPr>
      </p:pic>
      <p:pic>
        <p:nvPicPr>
          <p:cNvPr id="6" name="Grafik 5">
            <a:extLst>
              <a:ext uri="{FF2B5EF4-FFF2-40B4-BE49-F238E27FC236}">
                <a16:creationId xmlns:a16="http://schemas.microsoft.com/office/drawing/2014/main" id="{26E71E3C-F430-4BE8-AB94-24EBE92BD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592" y="287759"/>
            <a:ext cx="783021" cy="552981"/>
          </a:xfrm>
          <a:prstGeom prst="rect">
            <a:avLst/>
          </a:prstGeom>
        </p:spPr>
      </p:pic>
      <p:sp>
        <p:nvSpPr>
          <p:cNvPr id="16" name="Rechteck 15">
            <a:extLst>
              <a:ext uri="{FF2B5EF4-FFF2-40B4-BE49-F238E27FC236}">
                <a16:creationId xmlns:a16="http://schemas.microsoft.com/office/drawing/2014/main" id="{764463C7-D5A8-4B72-A871-E34F2D23B5FF}"/>
              </a:ext>
            </a:extLst>
          </p:cNvPr>
          <p:cNvSpPr/>
          <p:nvPr/>
        </p:nvSpPr>
        <p:spPr>
          <a:xfrm>
            <a:off x="8857381" y="6310898"/>
            <a:ext cx="2664695" cy="169277"/>
          </a:xfrm>
          <a:prstGeom prst="rect">
            <a:avLst/>
          </a:prstGeom>
        </p:spPr>
        <p:txBody>
          <a:bodyPr wrap="square">
            <a:spAutoFit/>
          </a:bodyPr>
          <a:lstStyle/>
          <a:p>
            <a:pPr algn="r">
              <a:tabLst>
                <a:tab pos="4037013" algn="l"/>
              </a:tabLst>
            </a:pPr>
            <a:r>
              <a:rPr lang="de-DE" sz="500" dirty="0">
                <a:solidFill>
                  <a:schemeClr val="bg1">
                    <a:lumMod val="75000"/>
                  </a:schemeClr>
                </a:solidFill>
                <a:latin typeface="+mn-lt"/>
              </a:rPr>
              <a:t>Quelle: Mobilität in Deutschland − Ergebnisbericht (www.bmdv.bund.de) </a:t>
            </a:r>
          </a:p>
        </p:txBody>
      </p:sp>
      <p:pic>
        <p:nvPicPr>
          <p:cNvPr id="8" name="Grafik 7">
            <a:extLst>
              <a:ext uri="{FF2B5EF4-FFF2-40B4-BE49-F238E27FC236}">
                <a16:creationId xmlns:a16="http://schemas.microsoft.com/office/drawing/2014/main" id="{48843D37-9E18-4B82-85CE-A7E8F79F612D}"/>
              </a:ext>
            </a:extLst>
          </p:cNvPr>
          <p:cNvPicPr>
            <a:picLocks noChangeAspect="1"/>
          </p:cNvPicPr>
          <p:nvPr/>
        </p:nvPicPr>
        <p:blipFill>
          <a:blip r:embed="rId5"/>
          <a:stretch>
            <a:fillRect/>
          </a:stretch>
        </p:blipFill>
        <p:spPr>
          <a:xfrm>
            <a:off x="2652652" y="2135051"/>
            <a:ext cx="6243929" cy="4129372"/>
          </a:xfrm>
          <a:prstGeom prst="rect">
            <a:avLst/>
          </a:prstGeom>
        </p:spPr>
      </p:pic>
      <p:sp>
        <p:nvSpPr>
          <p:cNvPr id="9" name="Rechteck 8">
            <a:extLst>
              <a:ext uri="{FF2B5EF4-FFF2-40B4-BE49-F238E27FC236}">
                <a16:creationId xmlns:a16="http://schemas.microsoft.com/office/drawing/2014/main" id="{A59FFBBC-4059-44B2-B899-FA7BC3F94D54}"/>
              </a:ext>
            </a:extLst>
          </p:cNvPr>
          <p:cNvSpPr/>
          <p:nvPr/>
        </p:nvSpPr>
        <p:spPr>
          <a:xfrm>
            <a:off x="0" y="1230835"/>
            <a:ext cx="11522075" cy="861774"/>
          </a:xfrm>
          <a:prstGeom prst="rect">
            <a:avLst/>
          </a:prstGeom>
        </p:spPr>
        <p:txBody>
          <a:bodyPr wrap="square">
            <a:spAutoFit/>
          </a:bodyPr>
          <a:lstStyle/>
          <a:p>
            <a:pPr algn="ctr">
              <a:tabLst>
                <a:tab pos="4037013" algn="l"/>
              </a:tabLst>
            </a:pPr>
            <a:r>
              <a:rPr lang="de-DE" altLang="de-DE" sz="3000" b="1" dirty="0">
                <a:solidFill>
                  <a:srgbClr val="185F48"/>
                </a:solidFill>
                <a:latin typeface="+mn-lt"/>
              </a:rPr>
              <a:t>MODAL SPLIT</a:t>
            </a:r>
            <a:br>
              <a:rPr lang="de-DE" altLang="de-DE" sz="3000" b="1" dirty="0">
                <a:solidFill>
                  <a:srgbClr val="185F48"/>
                </a:solidFill>
                <a:latin typeface="+mn-lt"/>
              </a:rPr>
            </a:br>
            <a:r>
              <a:rPr lang="de-DE" sz="2000" dirty="0">
                <a:solidFill>
                  <a:srgbClr val="185F48"/>
                </a:solidFill>
                <a:latin typeface="+mn-lt"/>
              </a:rPr>
              <a:t>(Alltags)Mobilität in Deutschland – Tagesstrecke nach Verkehrsmittel, Alter und Geschlecht</a:t>
            </a:r>
            <a:endParaRPr lang="de-DE" altLang="de-DE" sz="2000" b="1" dirty="0">
              <a:solidFill>
                <a:srgbClr val="185F48"/>
              </a:solidFill>
              <a:latin typeface="+mn-lt"/>
            </a:endParaRPr>
          </a:p>
        </p:txBody>
      </p:sp>
    </p:spTree>
    <p:extLst>
      <p:ext uri="{BB962C8B-B14F-4D97-AF65-F5344CB8AC3E}">
        <p14:creationId xmlns:p14="http://schemas.microsoft.com/office/powerpoint/2010/main" val="136388565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867DCC-BBE9-4115-B259-C16E47161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688"/>
            <a:ext cx="11522075" cy="5381487"/>
          </a:xfrm>
          <a:prstGeom prst="rect">
            <a:avLst/>
          </a:prstGeom>
        </p:spPr>
      </p:pic>
      <p:pic>
        <p:nvPicPr>
          <p:cNvPr id="6" name="Grafik 5">
            <a:extLst>
              <a:ext uri="{FF2B5EF4-FFF2-40B4-BE49-F238E27FC236}">
                <a16:creationId xmlns:a16="http://schemas.microsoft.com/office/drawing/2014/main" id="{26E71E3C-F430-4BE8-AB94-24EBE92BD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592" y="287759"/>
            <a:ext cx="783021" cy="552981"/>
          </a:xfrm>
          <a:prstGeom prst="rect">
            <a:avLst/>
          </a:prstGeom>
        </p:spPr>
      </p:pic>
      <p:sp>
        <p:nvSpPr>
          <p:cNvPr id="16" name="Rechteck 15">
            <a:extLst>
              <a:ext uri="{FF2B5EF4-FFF2-40B4-BE49-F238E27FC236}">
                <a16:creationId xmlns:a16="http://schemas.microsoft.com/office/drawing/2014/main" id="{764463C7-D5A8-4B72-A871-E34F2D23B5FF}"/>
              </a:ext>
            </a:extLst>
          </p:cNvPr>
          <p:cNvSpPr/>
          <p:nvPr/>
        </p:nvSpPr>
        <p:spPr>
          <a:xfrm>
            <a:off x="8857381" y="6310898"/>
            <a:ext cx="2664695" cy="169277"/>
          </a:xfrm>
          <a:prstGeom prst="rect">
            <a:avLst/>
          </a:prstGeom>
        </p:spPr>
        <p:txBody>
          <a:bodyPr wrap="square">
            <a:spAutoFit/>
          </a:bodyPr>
          <a:lstStyle/>
          <a:p>
            <a:pPr algn="r">
              <a:tabLst>
                <a:tab pos="4037013" algn="l"/>
              </a:tabLst>
            </a:pPr>
            <a:r>
              <a:rPr lang="de-DE" sz="500" dirty="0">
                <a:solidFill>
                  <a:schemeClr val="bg1">
                    <a:lumMod val="75000"/>
                  </a:schemeClr>
                </a:solidFill>
                <a:latin typeface="+mn-lt"/>
              </a:rPr>
              <a:t>Quelle: Mobilität in Deutschland − Ergebnisbericht (www.bmdv.bund.de) </a:t>
            </a:r>
          </a:p>
        </p:txBody>
      </p:sp>
      <p:sp>
        <p:nvSpPr>
          <p:cNvPr id="7" name="Rechteck 6">
            <a:extLst>
              <a:ext uri="{FF2B5EF4-FFF2-40B4-BE49-F238E27FC236}">
                <a16:creationId xmlns:a16="http://schemas.microsoft.com/office/drawing/2014/main" id="{57DE7E10-9B31-4B59-9CA4-6C70763724FC}"/>
              </a:ext>
            </a:extLst>
          </p:cNvPr>
          <p:cNvSpPr/>
          <p:nvPr/>
        </p:nvSpPr>
        <p:spPr>
          <a:xfrm>
            <a:off x="0" y="1230835"/>
            <a:ext cx="11522075" cy="861774"/>
          </a:xfrm>
          <a:prstGeom prst="rect">
            <a:avLst/>
          </a:prstGeom>
        </p:spPr>
        <p:txBody>
          <a:bodyPr wrap="square">
            <a:spAutoFit/>
          </a:bodyPr>
          <a:lstStyle/>
          <a:p>
            <a:pPr algn="ctr">
              <a:tabLst>
                <a:tab pos="4037013" algn="l"/>
              </a:tabLst>
            </a:pPr>
            <a:r>
              <a:rPr lang="de-DE" altLang="de-DE" sz="3000" b="1" dirty="0">
                <a:solidFill>
                  <a:srgbClr val="185F48"/>
                </a:solidFill>
                <a:latin typeface="+mn-lt"/>
              </a:rPr>
              <a:t>MODAL SPLIT</a:t>
            </a:r>
            <a:br>
              <a:rPr lang="de-DE" altLang="de-DE" sz="3000" b="1" dirty="0">
                <a:solidFill>
                  <a:srgbClr val="185F48"/>
                </a:solidFill>
                <a:latin typeface="+mn-lt"/>
              </a:rPr>
            </a:br>
            <a:r>
              <a:rPr lang="de-DE" sz="2000" dirty="0">
                <a:solidFill>
                  <a:srgbClr val="185F48"/>
                </a:solidFill>
                <a:latin typeface="+mn-lt"/>
              </a:rPr>
              <a:t>(Alltags)Mobilität in Deutschland – Wegezwecke nach Alter und Geschlecht</a:t>
            </a:r>
            <a:endParaRPr lang="de-DE" altLang="de-DE" sz="2000" b="1" dirty="0">
              <a:solidFill>
                <a:srgbClr val="185F48"/>
              </a:solidFill>
              <a:latin typeface="+mn-lt"/>
            </a:endParaRPr>
          </a:p>
        </p:txBody>
      </p:sp>
      <p:pic>
        <p:nvPicPr>
          <p:cNvPr id="4" name="Grafik 3">
            <a:extLst>
              <a:ext uri="{FF2B5EF4-FFF2-40B4-BE49-F238E27FC236}">
                <a16:creationId xmlns:a16="http://schemas.microsoft.com/office/drawing/2014/main" id="{B50D969F-5794-4EFE-A07B-36AAF872C862}"/>
              </a:ext>
            </a:extLst>
          </p:cNvPr>
          <p:cNvPicPr>
            <a:picLocks noChangeAspect="1"/>
          </p:cNvPicPr>
          <p:nvPr/>
        </p:nvPicPr>
        <p:blipFill rotWithShape="1">
          <a:blip r:embed="rId5"/>
          <a:srcRect r="35823"/>
          <a:stretch/>
        </p:blipFill>
        <p:spPr>
          <a:xfrm>
            <a:off x="2652654" y="2135051"/>
            <a:ext cx="6204727" cy="4129372"/>
          </a:xfrm>
          <a:prstGeom prst="rect">
            <a:avLst/>
          </a:prstGeom>
        </p:spPr>
      </p:pic>
    </p:spTree>
    <p:extLst>
      <p:ext uri="{BB962C8B-B14F-4D97-AF65-F5344CB8AC3E}">
        <p14:creationId xmlns:p14="http://schemas.microsoft.com/office/powerpoint/2010/main" val="15769906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867DCC-BBE9-4115-B259-C16E47161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 y="1099017"/>
            <a:ext cx="11520311" cy="5380663"/>
          </a:xfrm>
          <a:prstGeom prst="rect">
            <a:avLst/>
          </a:prstGeom>
        </p:spPr>
      </p:pic>
      <p:pic>
        <p:nvPicPr>
          <p:cNvPr id="6" name="Grafik 5">
            <a:extLst>
              <a:ext uri="{FF2B5EF4-FFF2-40B4-BE49-F238E27FC236}">
                <a16:creationId xmlns:a16="http://schemas.microsoft.com/office/drawing/2014/main" id="{26E71E3C-F430-4BE8-AB94-24EBE92BD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1919" y="288212"/>
            <a:ext cx="782901" cy="552897"/>
          </a:xfrm>
          <a:prstGeom prst="rect">
            <a:avLst/>
          </a:prstGeom>
        </p:spPr>
      </p:pic>
      <p:sp>
        <p:nvSpPr>
          <p:cNvPr id="17" name="Rechteck 16">
            <a:extLst>
              <a:ext uri="{FF2B5EF4-FFF2-40B4-BE49-F238E27FC236}">
                <a16:creationId xmlns:a16="http://schemas.microsoft.com/office/drawing/2014/main" id="{89EE5528-5BB2-449E-9C2F-336851FE6AC1}"/>
              </a:ext>
            </a:extLst>
          </p:cNvPr>
          <p:cNvSpPr/>
          <p:nvPr/>
        </p:nvSpPr>
        <p:spPr>
          <a:xfrm>
            <a:off x="882" y="1390228"/>
            <a:ext cx="11520311" cy="553870"/>
          </a:xfrm>
          <a:prstGeom prst="rect">
            <a:avLst/>
          </a:prstGeom>
        </p:spPr>
        <p:txBody>
          <a:bodyPr wrap="square">
            <a:spAutoFit/>
          </a:bodyPr>
          <a:lstStyle/>
          <a:p>
            <a:pPr algn="ctr">
              <a:tabLst>
                <a:tab pos="4036200" algn="l"/>
              </a:tabLst>
            </a:pPr>
            <a:r>
              <a:rPr lang="de-DE" altLang="de-DE" sz="3000" b="1" dirty="0">
                <a:solidFill>
                  <a:srgbClr val="185F48"/>
                </a:solidFill>
                <a:latin typeface="+mn-lt"/>
              </a:rPr>
              <a:t>FRAUEN UND MOBILITÄT</a:t>
            </a:r>
          </a:p>
        </p:txBody>
      </p:sp>
      <p:pic>
        <p:nvPicPr>
          <p:cNvPr id="16" name="Grafik 15">
            <a:extLst>
              <a:ext uri="{FF2B5EF4-FFF2-40B4-BE49-F238E27FC236}">
                <a16:creationId xmlns:a16="http://schemas.microsoft.com/office/drawing/2014/main" id="{4D2803EA-7ADD-4830-98E2-F6DFF7018BDD}"/>
              </a:ext>
            </a:extLst>
          </p:cNvPr>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42115" y="5320070"/>
            <a:ext cx="2204593" cy="440297"/>
          </a:xfrm>
          <a:prstGeom prst="rect">
            <a:avLst/>
          </a:prstGeom>
          <a:noFill/>
          <a:ln>
            <a:noFill/>
          </a:ln>
        </p:spPr>
      </p:pic>
      <p:pic>
        <p:nvPicPr>
          <p:cNvPr id="3" name="Grafik 2">
            <a:extLst>
              <a:ext uri="{FF2B5EF4-FFF2-40B4-BE49-F238E27FC236}">
                <a16:creationId xmlns:a16="http://schemas.microsoft.com/office/drawing/2014/main" id="{20445DA1-BDE6-490D-B39E-CE7108979A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2462" y="2513578"/>
            <a:ext cx="1128329" cy="944208"/>
          </a:xfrm>
          <a:prstGeom prst="rect">
            <a:avLst/>
          </a:prstGeom>
        </p:spPr>
      </p:pic>
      <p:pic>
        <p:nvPicPr>
          <p:cNvPr id="9" name="Grafik 8">
            <a:extLst>
              <a:ext uri="{FF2B5EF4-FFF2-40B4-BE49-F238E27FC236}">
                <a16:creationId xmlns:a16="http://schemas.microsoft.com/office/drawing/2014/main" id="{66E98112-6431-408E-AEFA-75C401F2BC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3705" y="2618460"/>
            <a:ext cx="1133545" cy="801623"/>
          </a:xfrm>
          <a:prstGeom prst="rect">
            <a:avLst/>
          </a:prstGeom>
        </p:spPr>
      </p:pic>
      <p:pic>
        <p:nvPicPr>
          <p:cNvPr id="22" name="Grafik 21">
            <a:extLst>
              <a:ext uri="{FF2B5EF4-FFF2-40B4-BE49-F238E27FC236}">
                <a16:creationId xmlns:a16="http://schemas.microsoft.com/office/drawing/2014/main" id="{D41A5505-12C2-4715-AE1D-846470C9EF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805201" y="3981371"/>
            <a:ext cx="1362075" cy="952500"/>
          </a:xfrm>
          <a:prstGeom prst="rect">
            <a:avLst/>
          </a:prstGeom>
        </p:spPr>
      </p:pic>
      <p:pic>
        <p:nvPicPr>
          <p:cNvPr id="26" name="Grafik 25">
            <a:extLst>
              <a:ext uri="{FF2B5EF4-FFF2-40B4-BE49-F238E27FC236}">
                <a16:creationId xmlns:a16="http://schemas.microsoft.com/office/drawing/2014/main" id="{E228B800-E2E7-42E7-A7E9-9D50FC18CA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5215" y="3624974"/>
            <a:ext cx="3246974" cy="2010418"/>
          </a:xfrm>
          <a:prstGeom prst="rect">
            <a:avLst/>
          </a:prstGeom>
        </p:spPr>
      </p:pic>
      <p:pic>
        <p:nvPicPr>
          <p:cNvPr id="28" name="Grafik 27">
            <a:extLst>
              <a:ext uri="{FF2B5EF4-FFF2-40B4-BE49-F238E27FC236}">
                <a16:creationId xmlns:a16="http://schemas.microsoft.com/office/drawing/2014/main" id="{FF5F685E-184E-4F24-AFD1-5776E7E8C68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37101" y="3710652"/>
            <a:ext cx="3682434" cy="1850423"/>
          </a:xfrm>
          <a:prstGeom prst="rect">
            <a:avLst/>
          </a:prstGeom>
        </p:spPr>
      </p:pic>
      <p:pic>
        <p:nvPicPr>
          <p:cNvPr id="30" name="Grafik 29">
            <a:extLst>
              <a:ext uri="{FF2B5EF4-FFF2-40B4-BE49-F238E27FC236}">
                <a16:creationId xmlns:a16="http://schemas.microsoft.com/office/drawing/2014/main" id="{9BE28F6A-BB7D-4395-9FBC-59AA74123A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33351" y="2447999"/>
            <a:ext cx="895142" cy="1142543"/>
          </a:xfrm>
          <a:prstGeom prst="rect">
            <a:avLst/>
          </a:prstGeom>
        </p:spPr>
      </p:pic>
      <p:pic>
        <p:nvPicPr>
          <p:cNvPr id="4" name="Grafik 3">
            <a:extLst>
              <a:ext uri="{FF2B5EF4-FFF2-40B4-BE49-F238E27FC236}">
                <a16:creationId xmlns:a16="http://schemas.microsoft.com/office/drawing/2014/main" id="{E1C831B6-1550-4154-A7B7-5375DFD5B1C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65075" y="2608238"/>
            <a:ext cx="1650752" cy="811845"/>
          </a:xfrm>
          <a:prstGeom prst="rect">
            <a:avLst/>
          </a:prstGeom>
        </p:spPr>
      </p:pic>
    </p:spTree>
    <p:extLst>
      <p:ext uri="{BB962C8B-B14F-4D97-AF65-F5344CB8AC3E}">
        <p14:creationId xmlns:p14="http://schemas.microsoft.com/office/powerpoint/2010/main" val="146622805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867DCC-BBE9-4115-B259-C16E47161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688"/>
            <a:ext cx="11522075" cy="5381487"/>
          </a:xfrm>
          <a:prstGeom prst="rect">
            <a:avLst/>
          </a:prstGeom>
        </p:spPr>
      </p:pic>
      <p:pic>
        <p:nvPicPr>
          <p:cNvPr id="6" name="Grafik 5">
            <a:extLst>
              <a:ext uri="{FF2B5EF4-FFF2-40B4-BE49-F238E27FC236}">
                <a16:creationId xmlns:a16="http://schemas.microsoft.com/office/drawing/2014/main" id="{26E71E3C-F430-4BE8-AB94-24EBE92BD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592" y="287759"/>
            <a:ext cx="783021" cy="552981"/>
          </a:xfrm>
          <a:prstGeom prst="rect">
            <a:avLst/>
          </a:prstGeom>
        </p:spPr>
      </p:pic>
      <p:sp>
        <p:nvSpPr>
          <p:cNvPr id="9" name="Rechteck 8">
            <a:extLst>
              <a:ext uri="{FF2B5EF4-FFF2-40B4-BE49-F238E27FC236}">
                <a16:creationId xmlns:a16="http://schemas.microsoft.com/office/drawing/2014/main" id="{CCD04B9B-290E-4CC1-A250-B2CB31A50288}"/>
              </a:ext>
            </a:extLst>
          </p:cNvPr>
          <p:cNvSpPr/>
          <p:nvPr/>
        </p:nvSpPr>
        <p:spPr>
          <a:xfrm>
            <a:off x="0" y="1223863"/>
            <a:ext cx="11522074" cy="553998"/>
          </a:xfrm>
          <a:prstGeom prst="rect">
            <a:avLst/>
          </a:prstGeom>
        </p:spPr>
        <p:txBody>
          <a:bodyPr wrap="square">
            <a:spAutoFit/>
          </a:bodyPr>
          <a:lstStyle/>
          <a:p>
            <a:pPr algn="ctr">
              <a:tabLst>
                <a:tab pos="4037013" algn="l"/>
              </a:tabLst>
            </a:pPr>
            <a:r>
              <a:rPr lang="de-DE" altLang="de-DE" sz="3000" b="1" dirty="0">
                <a:solidFill>
                  <a:srgbClr val="185F48"/>
                </a:solidFill>
                <a:latin typeface="+mn-lt"/>
              </a:rPr>
              <a:t>FRAUEN UND MOBILITÄT – Untersuchungsergebnisse</a:t>
            </a:r>
          </a:p>
        </p:txBody>
      </p:sp>
      <p:sp>
        <p:nvSpPr>
          <p:cNvPr id="16" name="Rechteck 15">
            <a:extLst>
              <a:ext uri="{FF2B5EF4-FFF2-40B4-BE49-F238E27FC236}">
                <a16:creationId xmlns:a16="http://schemas.microsoft.com/office/drawing/2014/main" id="{764463C7-D5A8-4B72-A871-E34F2D23B5FF}"/>
              </a:ext>
            </a:extLst>
          </p:cNvPr>
          <p:cNvSpPr/>
          <p:nvPr/>
        </p:nvSpPr>
        <p:spPr>
          <a:xfrm>
            <a:off x="7561237" y="6310898"/>
            <a:ext cx="3960839" cy="169277"/>
          </a:xfrm>
          <a:prstGeom prst="rect">
            <a:avLst/>
          </a:prstGeom>
        </p:spPr>
        <p:txBody>
          <a:bodyPr wrap="square">
            <a:spAutoFit/>
          </a:bodyPr>
          <a:lstStyle/>
          <a:p>
            <a:pPr algn="r">
              <a:tabLst>
                <a:tab pos="4037013" algn="l"/>
              </a:tabLst>
            </a:pPr>
            <a:r>
              <a:rPr lang="de-DE" sz="500" dirty="0">
                <a:solidFill>
                  <a:schemeClr val="bg1">
                    <a:lumMod val="75000"/>
                  </a:schemeClr>
                </a:solidFill>
                <a:latin typeface="+mn-lt"/>
              </a:rPr>
              <a:t>Quelle: https://www.rifs-potsdam.de/de/blog/2021/06/frauen-gender-und-mobilitaet</a:t>
            </a:r>
          </a:p>
        </p:txBody>
      </p:sp>
      <p:pic>
        <p:nvPicPr>
          <p:cNvPr id="17" name="Grafik 16">
            <a:extLst>
              <a:ext uri="{FF2B5EF4-FFF2-40B4-BE49-F238E27FC236}">
                <a16:creationId xmlns:a16="http://schemas.microsoft.com/office/drawing/2014/main" id="{2D8525B9-B404-4EE7-ACDF-30B94CBF4735}"/>
              </a:ext>
            </a:extLst>
          </p:cNvPr>
          <p:cNvPicPr/>
          <p:nvPr/>
        </p:nvPicPr>
        <p:blipFill>
          <a:blip r:embed="rId5" cstate="print">
            <a:clrChange>
              <a:clrFrom>
                <a:srgbClr val="FDFEFF"/>
              </a:clrFrom>
              <a:clrTo>
                <a:srgbClr val="FDFEFF">
                  <a:alpha val="0"/>
                </a:srgbClr>
              </a:clrTo>
            </a:clrChange>
            <a:extLst>
              <a:ext uri="{28A0092B-C50C-407E-A947-70E740481C1C}">
                <a14:useLocalDpi xmlns:a14="http://schemas.microsoft.com/office/drawing/2010/main" val="0"/>
              </a:ext>
            </a:extLst>
          </a:blip>
          <a:srcRect/>
          <a:stretch>
            <a:fillRect/>
          </a:stretch>
        </p:blipFill>
        <p:spPr bwMode="auto">
          <a:xfrm>
            <a:off x="144413" y="2375991"/>
            <a:ext cx="5165045" cy="3195757"/>
          </a:xfrm>
          <a:prstGeom prst="rect">
            <a:avLst/>
          </a:prstGeom>
          <a:noFill/>
          <a:ln>
            <a:noFill/>
          </a:ln>
        </p:spPr>
      </p:pic>
      <p:sp>
        <p:nvSpPr>
          <p:cNvPr id="2" name="Rechteck 1">
            <a:extLst>
              <a:ext uri="{FF2B5EF4-FFF2-40B4-BE49-F238E27FC236}">
                <a16:creationId xmlns:a16="http://schemas.microsoft.com/office/drawing/2014/main" id="{C8D3B5EA-72DA-412F-85BA-02D68C596DF2}"/>
              </a:ext>
            </a:extLst>
          </p:cNvPr>
          <p:cNvSpPr/>
          <p:nvPr/>
        </p:nvSpPr>
        <p:spPr>
          <a:xfrm>
            <a:off x="5400997" y="1943943"/>
            <a:ext cx="6068203" cy="4493538"/>
          </a:xfrm>
          <a:prstGeom prst="rect">
            <a:avLst/>
          </a:prstGeom>
        </p:spPr>
        <p:txBody>
          <a:bodyPr wrap="square">
            <a:spAutoFit/>
          </a:bodyPr>
          <a:lstStyle/>
          <a:p>
            <a:r>
              <a:rPr lang="de-DE" sz="1300" i="1" dirty="0">
                <a:solidFill>
                  <a:schemeClr val="bg1">
                    <a:lumMod val="50000"/>
                  </a:schemeClr>
                </a:solidFill>
                <a:latin typeface="+mn-lt"/>
              </a:rPr>
              <a:t>Autorin: Anke </a:t>
            </a:r>
            <a:r>
              <a:rPr lang="de-DE" sz="1300" i="1" dirty="0" err="1">
                <a:solidFill>
                  <a:schemeClr val="bg1">
                    <a:lumMod val="50000"/>
                  </a:schemeClr>
                </a:solidFill>
                <a:latin typeface="+mn-lt"/>
              </a:rPr>
              <a:t>Kläver</a:t>
            </a:r>
            <a:r>
              <a:rPr lang="de-DE" sz="1300" i="1" dirty="0">
                <a:solidFill>
                  <a:schemeClr val="bg1">
                    <a:lumMod val="50000"/>
                  </a:schemeClr>
                </a:solidFill>
                <a:latin typeface="+mn-lt"/>
              </a:rPr>
              <a:t> [Forschungsinstitut für Nachhaltigkeit (RIFS)]</a:t>
            </a:r>
          </a:p>
          <a:p>
            <a:endParaRPr lang="de-DE" sz="1300" dirty="0">
              <a:solidFill>
                <a:srgbClr val="185F48"/>
              </a:solidFill>
              <a:latin typeface="+mn-lt"/>
            </a:endParaRPr>
          </a:p>
          <a:p>
            <a:r>
              <a:rPr lang="de-DE" sz="1300" dirty="0">
                <a:solidFill>
                  <a:srgbClr val="185F48"/>
                </a:solidFill>
                <a:latin typeface="+mn-lt"/>
              </a:rPr>
              <a:t>Die Verkehrsstatistik zeigt signifikante geschlechtsspezifische Unterschiede</a:t>
            </a:r>
            <a:br>
              <a:rPr lang="de-DE" sz="1300" dirty="0">
                <a:solidFill>
                  <a:srgbClr val="185F48"/>
                </a:solidFill>
                <a:latin typeface="+mn-lt"/>
              </a:rPr>
            </a:br>
            <a:r>
              <a:rPr lang="de-DE" sz="1300" dirty="0">
                <a:solidFill>
                  <a:srgbClr val="185F48"/>
                </a:solidFill>
                <a:latin typeface="+mn-lt"/>
              </a:rPr>
              <a:t>im Mobilitätsverhalten. </a:t>
            </a:r>
            <a:endParaRPr lang="de-DE" sz="800" dirty="0">
              <a:solidFill>
                <a:srgbClr val="185F48"/>
              </a:solidFill>
              <a:latin typeface="+mn-lt"/>
            </a:endParaRPr>
          </a:p>
          <a:p>
            <a:endParaRPr lang="de-DE" sz="1300" dirty="0">
              <a:solidFill>
                <a:srgbClr val="185F48"/>
              </a:solidFill>
              <a:latin typeface="+mn-lt"/>
            </a:endParaRPr>
          </a:p>
          <a:p>
            <a:r>
              <a:rPr lang="de-DE" sz="1300" dirty="0">
                <a:solidFill>
                  <a:srgbClr val="185F48"/>
                </a:solidFill>
                <a:latin typeface="+mn-lt"/>
              </a:rPr>
              <a:t>So machen </a:t>
            </a:r>
            <a:r>
              <a:rPr lang="de-DE" sz="1300" b="1" dirty="0">
                <a:solidFill>
                  <a:srgbClr val="185F48"/>
                </a:solidFill>
                <a:latin typeface="+mn-lt"/>
              </a:rPr>
              <a:t>Frauen</a:t>
            </a:r>
            <a:r>
              <a:rPr lang="de-DE" sz="1300" dirty="0">
                <a:solidFill>
                  <a:srgbClr val="185F48"/>
                </a:solidFill>
                <a:latin typeface="+mn-lt"/>
              </a:rPr>
              <a:t> im Vergleich zu Männern </a:t>
            </a:r>
            <a:r>
              <a:rPr lang="de-DE" sz="1300" b="1" dirty="0">
                <a:solidFill>
                  <a:srgbClr val="185F48"/>
                </a:solidFill>
                <a:latin typeface="+mn-lt"/>
              </a:rPr>
              <a:t>mehr Wege pro Tag</a:t>
            </a:r>
            <a:r>
              <a:rPr lang="de-DE" sz="1300" dirty="0">
                <a:solidFill>
                  <a:srgbClr val="185F48"/>
                </a:solidFill>
                <a:latin typeface="+mn-lt"/>
              </a:rPr>
              <a:t>, die</a:t>
            </a:r>
            <a:br>
              <a:rPr lang="de-DE" sz="1300" dirty="0">
                <a:solidFill>
                  <a:srgbClr val="185F48"/>
                </a:solidFill>
                <a:latin typeface="+mn-lt"/>
              </a:rPr>
            </a:br>
            <a:r>
              <a:rPr lang="de-DE" sz="1300" dirty="0">
                <a:solidFill>
                  <a:srgbClr val="185F48"/>
                </a:solidFill>
                <a:latin typeface="+mn-lt"/>
              </a:rPr>
              <a:t>Strecke dieser einzelnen Wege ist aber </a:t>
            </a:r>
            <a:r>
              <a:rPr lang="de-DE" sz="1300" b="1" dirty="0">
                <a:solidFill>
                  <a:srgbClr val="185F48"/>
                </a:solidFill>
                <a:latin typeface="+mn-lt"/>
              </a:rPr>
              <a:t>in der Regel kürzer</a:t>
            </a:r>
            <a:r>
              <a:rPr lang="de-DE" sz="1300" dirty="0">
                <a:solidFill>
                  <a:srgbClr val="185F48"/>
                </a:solidFill>
                <a:latin typeface="+mn-lt"/>
              </a:rPr>
              <a:t>. Des Weiteren </a:t>
            </a:r>
            <a:r>
              <a:rPr lang="de-DE" sz="1300" b="1" dirty="0">
                <a:solidFill>
                  <a:srgbClr val="185F48"/>
                </a:solidFill>
                <a:latin typeface="+mn-lt"/>
              </a:rPr>
              <a:t>fahren Frauen weniger Auto, gehen häufiger zu Fuß, fahren mehr mit</a:t>
            </a:r>
            <a:br>
              <a:rPr lang="de-DE" sz="1300" b="1" dirty="0">
                <a:solidFill>
                  <a:srgbClr val="185F48"/>
                </a:solidFill>
                <a:latin typeface="+mn-lt"/>
              </a:rPr>
            </a:br>
            <a:r>
              <a:rPr lang="de-DE" sz="1300" b="1" dirty="0">
                <a:solidFill>
                  <a:srgbClr val="185F48"/>
                </a:solidFill>
                <a:latin typeface="+mn-lt"/>
              </a:rPr>
              <a:t>dem Fahrrad oder nutzen eher den ÖPNV</a:t>
            </a:r>
            <a:r>
              <a:rPr lang="de-DE" sz="1300" dirty="0">
                <a:solidFill>
                  <a:srgbClr val="185F48"/>
                </a:solidFill>
                <a:latin typeface="+mn-lt"/>
              </a:rPr>
              <a:t>.</a:t>
            </a:r>
          </a:p>
          <a:p>
            <a:endParaRPr lang="de-DE" sz="1300" dirty="0">
              <a:solidFill>
                <a:srgbClr val="185F48"/>
              </a:solidFill>
              <a:latin typeface="+mn-lt"/>
            </a:endParaRPr>
          </a:p>
          <a:p>
            <a:r>
              <a:rPr lang="de-DE" sz="1300" dirty="0">
                <a:solidFill>
                  <a:srgbClr val="185F48"/>
                </a:solidFill>
                <a:latin typeface="+mn-lt"/>
              </a:rPr>
              <a:t>Dieses Mobilitätsverhalten von Frauen ergibt sich vorrangig aus dem Zweck</a:t>
            </a:r>
            <a:br>
              <a:rPr lang="de-DE" sz="1300" dirty="0">
                <a:solidFill>
                  <a:srgbClr val="185F48"/>
                </a:solidFill>
                <a:latin typeface="+mn-lt"/>
              </a:rPr>
            </a:br>
            <a:r>
              <a:rPr lang="de-DE" sz="1300" dirty="0">
                <a:solidFill>
                  <a:srgbClr val="185F48"/>
                </a:solidFill>
                <a:latin typeface="+mn-lt"/>
              </a:rPr>
              <a:t>der zurückgelegten Wege, welche überwiegend alltäglichen Erledigungen</a:t>
            </a:r>
            <a:br>
              <a:rPr lang="de-DE" sz="1300" dirty="0">
                <a:solidFill>
                  <a:srgbClr val="185F48"/>
                </a:solidFill>
                <a:latin typeface="+mn-lt"/>
              </a:rPr>
            </a:br>
            <a:r>
              <a:rPr lang="de-DE" sz="1300" dirty="0">
                <a:solidFill>
                  <a:srgbClr val="185F48"/>
                </a:solidFill>
                <a:latin typeface="+mn-lt"/>
              </a:rPr>
              <a:t>oder der Begleitung von mobilitätseingeschränkten Personen (Kinder und</a:t>
            </a:r>
            <a:br>
              <a:rPr lang="de-DE" sz="1300" dirty="0">
                <a:solidFill>
                  <a:srgbClr val="185F48"/>
                </a:solidFill>
                <a:latin typeface="+mn-lt"/>
              </a:rPr>
            </a:br>
            <a:r>
              <a:rPr lang="de-DE" sz="1300" dirty="0">
                <a:solidFill>
                  <a:srgbClr val="185F48"/>
                </a:solidFill>
                <a:latin typeface="+mn-lt"/>
              </a:rPr>
              <a:t>alte Menschen, Menschen mit Assistenzbedarf) dienen. </a:t>
            </a:r>
            <a:r>
              <a:rPr lang="de-DE" sz="1300" b="1" dirty="0">
                <a:solidFill>
                  <a:srgbClr val="185F48"/>
                </a:solidFill>
                <a:latin typeface="+mn-lt"/>
              </a:rPr>
              <a:t>Das weibliche Mobilitätsverhalten ist somit vielfältiger, sozialer und weniger linear</a:t>
            </a:r>
            <a:r>
              <a:rPr lang="de-DE" sz="1300" dirty="0">
                <a:solidFill>
                  <a:srgbClr val="185F48"/>
                </a:solidFill>
                <a:latin typeface="+mn-lt"/>
              </a:rPr>
              <a:t>.</a:t>
            </a:r>
          </a:p>
          <a:p>
            <a:endParaRPr lang="de-DE" sz="1300" dirty="0">
              <a:solidFill>
                <a:srgbClr val="185F48"/>
              </a:solidFill>
              <a:latin typeface="+mn-lt"/>
            </a:endParaRPr>
          </a:p>
          <a:p>
            <a:r>
              <a:rPr lang="de-DE" sz="1300" dirty="0">
                <a:solidFill>
                  <a:srgbClr val="185F48"/>
                </a:solidFill>
                <a:latin typeface="+mn-lt"/>
              </a:rPr>
              <a:t>Doch die Wegzwecke zeigen noch etwas anderes: Das geschlechts-spezifische Mobilitätsverhalten ist nicht etwa biologischer Natur, sondern </a:t>
            </a:r>
            <a:r>
              <a:rPr lang="de-DE" sz="1300" b="1" dirty="0">
                <a:solidFill>
                  <a:srgbClr val="185F48"/>
                </a:solidFill>
                <a:latin typeface="+mn-lt"/>
              </a:rPr>
              <a:t>Resultat sozialer Rollen und geschlechtsspezifischer Arbeitsteilung</a:t>
            </a:r>
            <a:r>
              <a:rPr lang="de-DE" sz="1300" dirty="0">
                <a:solidFill>
                  <a:srgbClr val="185F48"/>
                </a:solidFill>
                <a:latin typeface="+mn-lt"/>
              </a:rPr>
              <a:t>. Deshalb wird heute von genderspezifischem Mobilitätsverhalten gesprochen, wobei Gender das soziale, gesellschaftlich konstruierte Geschlecht beschreibt.</a:t>
            </a:r>
          </a:p>
          <a:p>
            <a:endParaRPr lang="de-DE" sz="1300" dirty="0">
              <a:solidFill>
                <a:srgbClr val="185F48"/>
              </a:solidFill>
              <a:latin typeface="+mn-lt"/>
            </a:endParaRPr>
          </a:p>
        </p:txBody>
      </p:sp>
    </p:spTree>
    <p:extLst>
      <p:ext uri="{BB962C8B-B14F-4D97-AF65-F5344CB8AC3E}">
        <p14:creationId xmlns:p14="http://schemas.microsoft.com/office/powerpoint/2010/main" val="416785583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D867DCC-BBE9-4115-B259-C16E47161B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98688"/>
            <a:ext cx="11522075" cy="5381487"/>
          </a:xfrm>
          <a:prstGeom prst="rect">
            <a:avLst/>
          </a:prstGeom>
        </p:spPr>
      </p:pic>
      <p:pic>
        <p:nvPicPr>
          <p:cNvPr id="6" name="Grafik 5">
            <a:extLst>
              <a:ext uri="{FF2B5EF4-FFF2-40B4-BE49-F238E27FC236}">
                <a16:creationId xmlns:a16="http://schemas.microsoft.com/office/drawing/2014/main" id="{26E71E3C-F430-4BE8-AB94-24EBE92BD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2592" y="287759"/>
            <a:ext cx="783021" cy="552981"/>
          </a:xfrm>
          <a:prstGeom prst="rect">
            <a:avLst/>
          </a:prstGeom>
        </p:spPr>
      </p:pic>
      <p:sp>
        <p:nvSpPr>
          <p:cNvPr id="9" name="Rechteck 8">
            <a:extLst>
              <a:ext uri="{FF2B5EF4-FFF2-40B4-BE49-F238E27FC236}">
                <a16:creationId xmlns:a16="http://schemas.microsoft.com/office/drawing/2014/main" id="{CCD04B9B-290E-4CC1-A250-B2CB31A50288}"/>
              </a:ext>
            </a:extLst>
          </p:cNvPr>
          <p:cNvSpPr/>
          <p:nvPr/>
        </p:nvSpPr>
        <p:spPr>
          <a:xfrm>
            <a:off x="0" y="1223863"/>
            <a:ext cx="11522074" cy="553998"/>
          </a:xfrm>
          <a:prstGeom prst="rect">
            <a:avLst/>
          </a:prstGeom>
        </p:spPr>
        <p:txBody>
          <a:bodyPr wrap="square">
            <a:spAutoFit/>
          </a:bodyPr>
          <a:lstStyle/>
          <a:p>
            <a:pPr algn="ctr">
              <a:tabLst>
                <a:tab pos="4037013" algn="l"/>
              </a:tabLst>
            </a:pPr>
            <a:r>
              <a:rPr lang="de-DE" altLang="de-DE" sz="3000" b="1" dirty="0">
                <a:solidFill>
                  <a:srgbClr val="185F48"/>
                </a:solidFill>
                <a:latin typeface="+mn-lt"/>
              </a:rPr>
              <a:t>FRAUEN UND MOBILITÄT – Untersuchungsergebnisse</a:t>
            </a:r>
          </a:p>
        </p:txBody>
      </p:sp>
      <p:sp>
        <p:nvSpPr>
          <p:cNvPr id="16" name="Rechteck 15">
            <a:extLst>
              <a:ext uri="{FF2B5EF4-FFF2-40B4-BE49-F238E27FC236}">
                <a16:creationId xmlns:a16="http://schemas.microsoft.com/office/drawing/2014/main" id="{764463C7-D5A8-4B72-A871-E34F2D23B5FF}"/>
              </a:ext>
            </a:extLst>
          </p:cNvPr>
          <p:cNvSpPr/>
          <p:nvPr/>
        </p:nvSpPr>
        <p:spPr>
          <a:xfrm>
            <a:off x="2376661" y="6310898"/>
            <a:ext cx="9145415" cy="169277"/>
          </a:xfrm>
          <a:prstGeom prst="rect">
            <a:avLst/>
          </a:prstGeom>
        </p:spPr>
        <p:txBody>
          <a:bodyPr wrap="square">
            <a:spAutoFit/>
          </a:bodyPr>
          <a:lstStyle/>
          <a:p>
            <a:pPr algn="r">
              <a:tabLst>
                <a:tab pos="4037013" algn="l"/>
              </a:tabLst>
            </a:pPr>
            <a:r>
              <a:rPr lang="de-DE" sz="500" dirty="0">
                <a:solidFill>
                  <a:schemeClr val="bg1">
                    <a:lumMod val="75000"/>
                  </a:schemeClr>
                </a:solidFill>
                <a:latin typeface="+mn-lt"/>
              </a:rPr>
              <a:t>Quelle: https://www.womeninmobility.org/femalemobility; https://www.forschung-und-wissen.de/nachrichten/oekonomie/die-besten-15-minuten-staedte-der-welt-13379400; https://www.catella.com/globalassets/global/mix-germany-corporate-finance/15minuten_de.pdf</a:t>
            </a:r>
          </a:p>
        </p:txBody>
      </p:sp>
      <p:sp>
        <p:nvSpPr>
          <p:cNvPr id="2" name="Rechteck 1">
            <a:extLst>
              <a:ext uri="{FF2B5EF4-FFF2-40B4-BE49-F238E27FC236}">
                <a16:creationId xmlns:a16="http://schemas.microsoft.com/office/drawing/2014/main" id="{C8D3B5EA-72DA-412F-85BA-02D68C596DF2}"/>
              </a:ext>
            </a:extLst>
          </p:cNvPr>
          <p:cNvSpPr/>
          <p:nvPr/>
        </p:nvSpPr>
        <p:spPr>
          <a:xfrm>
            <a:off x="0" y="1867579"/>
            <a:ext cx="11522074" cy="292388"/>
          </a:xfrm>
          <a:prstGeom prst="rect">
            <a:avLst/>
          </a:prstGeom>
        </p:spPr>
        <p:txBody>
          <a:bodyPr wrap="square">
            <a:spAutoFit/>
          </a:bodyPr>
          <a:lstStyle/>
          <a:p>
            <a:pPr algn="ctr">
              <a:spcBef>
                <a:spcPts val="600"/>
              </a:spcBef>
              <a:spcAft>
                <a:spcPts val="600"/>
              </a:spcAft>
            </a:pPr>
            <a:r>
              <a:rPr lang="de-DE" sz="1300" i="1" dirty="0">
                <a:solidFill>
                  <a:schemeClr val="bg1">
                    <a:lumMod val="50000"/>
                  </a:schemeClr>
                </a:solidFill>
                <a:latin typeface="+mn-lt"/>
              </a:rPr>
              <a:t>Autorinnen: Lieke </a:t>
            </a:r>
            <a:r>
              <a:rPr lang="de-DE" sz="1300" i="1" dirty="0" err="1">
                <a:solidFill>
                  <a:schemeClr val="bg1">
                    <a:lumMod val="50000"/>
                  </a:schemeClr>
                </a:solidFill>
                <a:latin typeface="+mn-lt"/>
              </a:rPr>
              <a:t>Ypma</a:t>
            </a:r>
            <a:r>
              <a:rPr lang="de-DE" sz="1300" i="1" dirty="0">
                <a:solidFill>
                  <a:schemeClr val="bg1">
                    <a:lumMod val="50000"/>
                  </a:schemeClr>
                </a:solidFill>
                <a:latin typeface="+mn-lt"/>
              </a:rPr>
              <a:t> [Hello </a:t>
            </a:r>
            <a:r>
              <a:rPr lang="de-DE" sz="1300" i="1" dirty="0" err="1">
                <a:solidFill>
                  <a:schemeClr val="bg1">
                    <a:lumMod val="50000"/>
                  </a:schemeClr>
                </a:solidFill>
                <a:latin typeface="+mn-lt"/>
              </a:rPr>
              <a:t>impact</a:t>
            </a:r>
            <a:r>
              <a:rPr lang="de-DE" sz="1300" i="1" dirty="0">
                <a:solidFill>
                  <a:schemeClr val="bg1">
                    <a:lumMod val="50000"/>
                  </a:schemeClr>
                </a:solidFill>
                <a:latin typeface="+mn-lt"/>
              </a:rPr>
              <a:t>]; Ines </a:t>
            </a:r>
            <a:r>
              <a:rPr lang="de-DE" sz="1300" i="1" dirty="0" err="1">
                <a:solidFill>
                  <a:schemeClr val="bg1">
                    <a:lumMod val="50000"/>
                  </a:schemeClr>
                </a:solidFill>
                <a:latin typeface="+mn-lt"/>
              </a:rPr>
              <a:t>Kawgan-Kagan</a:t>
            </a:r>
            <a:r>
              <a:rPr lang="de-DE" sz="1300" i="1" dirty="0">
                <a:solidFill>
                  <a:schemeClr val="bg1">
                    <a:lumMod val="50000"/>
                  </a:schemeClr>
                </a:solidFill>
                <a:latin typeface="+mn-lt"/>
              </a:rPr>
              <a:t> [AEM Institute GmbH]; Lena </a:t>
            </a:r>
            <a:r>
              <a:rPr lang="de-DE" sz="1300" i="1" dirty="0" err="1">
                <a:solidFill>
                  <a:schemeClr val="bg1">
                    <a:lumMod val="50000"/>
                  </a:schemeClr>
                </a:solidFill>
                <a:latin typeface="+mn-lt"/>
              </a:rPr>
              <a:t>Osswald</a:t>
            </a:r>
            <a:r>
              <a:rPr lang="de-DE" sz="1300" i="1" dirty="0">
                <a:solidFill>
                  <a:schemeClr val="bg1">
                    <a:lumMod val="50000"/>
                  </a:schemeClr>
                </a:solidFill>
                <a:latin typeface="+mn-lt"/>
              </a:rPr>
              <a:t>; Frieda Bellmann [VORN </a:t>
            </a:r>
            <a:r>
              <a:rPr lang="de-DE" sz="1300" i="1" dirty="0" err="1">
                <a:solidFill>
                  <a:schemeClr val="bg1">
                    <a:lumMod val="50000"/>
                  </a:schemeClr>
                </a:solidFill>
                <a:latin typeface="+mn-lt"/>
              </a:rPr>
              <a:t>Strategy</a:t>
            </a:r>
            <a:r>
              <a:rPr lang="de-DE" sz="1300" i="1" dirty="0">
                <a:solidFill>
                  <a:schemeClr val="bg1">
                    <a:lumMod val="50000"/>
                  </a:schemeClr>
                </a:solidFill>
                <a:latin typeface="+mn-lt"/>
              </a:rPr>
              <a:t> Consulting]</a:t>
            </a:r>
          </a:p>
        </p:txBody>
      </p:sp>
      <p:sp>
        <p:nvSpPr>
          <p:cNvPr id="4" name="Rechteck 3">
            <a:extLst>
              <a:ext uri="{FF2B5EF4-FFF2-40B4-BE49-F238E27FC236}">
                <a16:creationId xmlns:a16="http://schemas.microsoft.com/office/drawing/2014/main" id="{15754DA6-5AFE-44AB-B794-56E0FAA59901}"/>
              </a:ext>
            </a:extLst>
          </p:cNvPr>
          <p:cNvSpPr/>
          <p:nvPr/>
        </p:nvSpPr>
        <p:spPr>
          <a:xfrm>
            <a:off x="683915" y="4603883"/>
            <a:ext cx="1566647" cy="292388"/>
          </a:xfrm>
          <a:prstGeom prst="rect">
            <a:avLst/>
          </a:prstGeom>
        </p:spPr>
        <p:txBody>
          <a:bodyPr wrap="none">
            <a:spAutoFit/>
          </a:bodyPr>
          <a:lstStyle/>
          <a:p>
            <a:pPr defTabSz="265113">
              <a:spcBef>
                <a:spcPts val="600"/>
              </a:spcBef>
              <a:spcAft>
                <a:spcPts val="600"/>
              </a:spcAft>
              <a:tabLst>
                <a:tab pos="361950" algn="l"/>
              </a:tabLst>
            </a:pPr>
            <a:r>
              <a:rPr lang="de-DE" sz="1300" b="1" dirty="0">
                <a:solidFill>
                  <a:srgbClr val="185F48"/>
                </a:solidFill>
                <a:latin typeface="+mn-lt"/>
              </a:rPr>
              <a:t>Mehr Wegeketten</a:t>
            </a:r>
          </a:p>
        </p:txBody>
      </p:sp>
      <p:sp>
        <p:nvSpPr>
          <p:cNvPr id="7" name="Rechteck 6">
            <a:extLst>
              <a:ext uri="{FF2B5EF4-FFF2-40B4-BE49-F238E27FC236}">
                <a16:creationId xmlns:a16="http://schemas.microsoft.com/office/drawing/2014/main" id="{42464623-E405-413C-82AC-0AE67FC79F8A}"/>
              </a:ext>
            </a:extLst>
          </p:cNvPr>
          <p:cNvSpPr/>
          <p:nvPr/>
        </p:nvSpPr>
        <p:spPr>
          <a:xfrm>
            <a:off x="693726" y="3809325"/>
            <a:ext cx="1556836" cy="492443"/>
          </a:xfrm>
          <a:prstGeom prst="rect">
            <a:avLst/>
          </a:prstGeom>
        </p:spPr>
        <p:txBody>
          <a:bodyPr wrap="none">
            <a:spAutoFit/>
          </a:bodyPr>
          <a:lstStyle/>
          <a:p>
            <a:pPr algn="ctr" defTabSz="265113">
              <a:spcBef>
                <a:spcPts val="600"/>
              </a:spcBef>
              <a:spcAft>
                <a:spcPts val="600"/>
              </a:spcAft>
              <a:tabLst>
                <a:tab pos="361950" algn="l"/>
              </a:tabLst>
            </a:pPr>
            <a:r>
              <a:rPr lang="de-DE" sz="1300" b="1" dirty="0">
                <a:solidFill>
                  <a:srgbClr val="185F48"/>
                </a:solidFill>
                <a:latin typeface="+mn-lt"/>
              </a:rPr>
              <a:t>Kürzere Strecken</a:t>
            </a:r>
            <a:br>
              <a:rPr lang="de-DE" sz="1300" b="1" dirty="0">
                <a:solidFill>
                  <a:srgbClr val="185F48"/>
                </a:solidFill>
                <a:latin typeface="+mn-lt"/>
              </a:rPr>
            </a:br>
            <a:r>
              <a:rPr lang="de-DE" sz="1300" b="1" dirty="0">
                <a:solidFill>
                  <a:srgbClr val="185F48"/>
                </a:solidFill>
                <a:latin typeface="+mn-lt"/>
              </a:rPr>
              <a:t>in Wohnortnähe</a:t>
            </a:r>
          </a:p>
        </p:txBody>
      </p:sp>
      <p:sp>
        <p:nvSpPr>
          <p:cNvPr id="8" name="Rechteck 7">
            <a:extLst>
              <a:ext uri="{FF2B5EF4-FFF2-40B4-BE49-F238E27FC236}">
                <a16:creationId xmlns:a16="http://schemas.microsoft.com/office/drawing/2014/main" id="{69E39271-A4CA-4F58-AC9F-5E2A505FC0A8}"/>
              </a:ext>
            </a:extLst>
          </p:cNvPr>
          <p:cNvSpPr/>
          <p:nvPr/>
        </p:nvSpPr>
        <p:spPr>
          <a:xfrm>
            <a:off x="8584498" y="2685570"/>
            <a:ext cx="2340962" cy="292388"/>
          </a:xfrm>
          <a:prstGeom prst="rect">
            <a:avLst/>
          </a:prstGeom>
        </p:spPr>
        <p:txBody>
          <a:bodyPr wrap="none">
            <a:spAutoFit/>
          </a:bodyPr>
          <a:lstStyle/>
          <a:p>
            <a:pPr defTabSz="265113">
              <a:spcBef>
                <a:spcPts val="600"/>
              </a:spcBef>
              <a:spcAft>
                <a:spcPts val="600"/>
              </a:spcAft>
              <a:tabLst>
                <a:tab pos="361950" algn="l"/>
              </a:tabLst>
            </a:pPr>
            <a:r>
              <a:rPr lang="de-DE" sz="1300" b="1" dirty="0">
                <a:solidFill>
                  <a:srgbClr val="185F48"/>
                </a:solidFill>
                <a:latin typeface="+mn-lt"/>
              </a:rPr>
              <a:t>Mehr ÖPNV – weniger Auto</a:t>
            </a:r>
          </a:p>
        </p:txBody>
      </p:sp>
      <p:sp>
        <p:nvSpPr>
          <p:cNvPr id="10" name="Rechteck 9">
            <a:extLst>
              <a:ext uri="{FF2B5EF4-FFF2-40B4-BE49-F238E27FC236}">
                <a16:creationId xmlns:a16="http://schemas.microsoft.com/office/drawing/2014/main" id="{C140D43A-F47D-43E3-B29D-DC76C9ED5076}"/>
              </a:ext>
            </a:extLst>
          </p:cNvPr>
          <p:cNvSpPr/>
          <p:nvPr/>
        </p:nvSpPr>
        <p:spPr>
          <a:xfrm>
            <a:off x="711075" y="5186413"/>
            <a:ext cx="1521570" cy="292388"/>
          </a:xfrm>
          <a:prstGeom prst="rect">
            <a:avLst/>
          </a:prstGeom>
        </p:spPr>
        <p:txBody>
          <a:bodyPr wrap="none">
            <a:spAutoFit/>
          </a:bodyPr>
          <a:lstStyle/>
          <a:p>
            <a:pPr defTabSz="265113">
              <a:spcBef>
                <a:spcPts val="600"/>
              </a:spcBef>
              <a:spcAft>
                <a:spcPts val="600"/>
              </a:spcAft>
              <a:tabLst>
                <a:tab pos="361950" algn="l"/>
              </a:tabLst>
            </a:pPr>
            <a:r>
              <a:rPr lang="de-DE" sz="1300" b="1" dirty="0">
                <a:solidFill>
                  <a:srgbClr val="185F48"/>
                </a:solidFill>
                <a:latin typeface="+mn-lt"/>
              </a:rPr>
              <a:t>Mehr multimodal</a:t>
            </a:r>
          </a:p>
        </p:txBody>
      </p:sp>
      <p:sp>
        <p:nvSpPr>
          <p:cNvPr id="11" name="Rechteck 10">
            <a:extLst>
              <a:ext uri="{FF2B5EF4-FFF2-40B4-BE49-F238E27FC236}">
                <a16:creationId xmlns:a16="http://schemas.microsoft.com/office/drawing/2014/main" id="{9300993D-EA8D-4F55-9874-E7CBA66DAA8F}"/>
              </a:ext>
            </a:extLst>
          </p:cNvPr>
          <p:cNvSpPr/>
          <p:nvPr/>
        </p:nvSpPr>
        <p:spPr>
          <a:xfrm>
            <a:off x="545006" y="3258989"/>
            <a:ext cx="1912703" cy="292388"/>
          </a:xfrm>
          <a:prstGeom prst="rect">
            <a:avLst/>
          </a:prstGeom>
        </p:spPr>
        <p:txBody>
          <a:bodyPr wrap="none">
            <a:spAutoFit/>
          </a:bodyPr>
          <a:lstStyle/>
          <a:p>
            <a:pPr defTabSz="265113">
              <a:spcBef>
                <a:spcPts val="600"/>
              </a:spcBef>
              <a:spcAft>
                <a:spcPts val="600"/>
              </a:spcAft>
              <a:tabLst>
                <a:tab pos="361950" algn="l"/>
              </a:tabLst>
            </a:pPr>
            <a:r>
              <a:rPr lang="de-DE" sz="1300" b="1" dirty="0">
                <a:solidFill>
                  <a:srgbClr val="185F48"/>
                </a:solidFill>
                <a:latin typeface="+mn-lt"/>
              </a:rPr>
              <a:t>Unter Zeitdruck mobil</a:t>
            </a:r>
          </a:p>
        </p:txBody>
      </p:sp>
      <p:sp>
        <p:nvSpPr>
          <p:cNvPr id="12" name="Rechteck 11">
            <a:extLst>
              <a:ext uri="{FF2B5EF4-FFF2-40B4-BE49-F238E27FC236}">
                <a16:creationId xmlns:a16="http://schemas.microsoft.com/office/drawing/2014/main" id="{8F333115-AC39-4E93-A833-C2F714D0DEA7}"/>
              </a:ext>
            </a:extLst>
          </p:cNvPr>
          <p:cNvSpPr/>
          <p:nvPr/>
        </p:nvSpPr>
        <p:spPr>
          <a:xfrm>
            <a:off x="8523561" y="5186413"/>
            <a:ext cx="2563522" cy="292388"/>
          </a:xfrm>
          <a:prstGeom prst="rect">
            <a:avLst/>
          </a:prstGeom>
        </p:spPr>
        <p:txBody>
          <a:bodyPr wrap="none">
            <a:spAutoFit/>
          </a:bodyPr>
          <a:lstStyle/>
          <a:p>
            <a:pPr defTabSz="265113">
              <a:spcBef>
                <a:spcPts val="600"/>
              </a:spcBef>
              <a:spcAft>
                <a:spcPts val="600"/>
              </a:spcAft>
              <a:tabLst>
                <a:tab pos="361950" algn="l"/>
              </a:tabLst>
            </a:pPr>
            <a:r>
              <a:rPr lang="de-DE" sz="1300" b="1" dirty="0">
                <a:solidFill>
                  <a:srgbClr val="185F48"/>
                </a:solidFill>
                <a:latin typeface="+mn-lt"/>
              </a:rPr>
              <a:t>Höheres Sicherheitsbedürfnis</a:t>
            </a:r>
          </a:p>
        </p:txBody>
      </p:sp>
      <p:sp>
        <p:nvSpPr>
          <p:cNvPr id="13" name="Rechteck 12">
            <a:extLst>
              <a:ext uri="{FF2B5EF4-FFF2-40B4-BE49-F238E27FC236}">
                <a16:creationId xmlns:a16="http://schemas.microsoft.com/office/drawing/2014/main" id="{EEB41143-C93D-45EB-9993-632EB90F1AAC}"/>
              </a:ext>
            </a:extLst>
          </p:cNvPr>
          <p:cNvSpPr/>
          <p:nvPr/>
        </p:nvSpPr>
        <p:spPr>
          <a:xfrm>
            <a:off x="360437" y="2662487"/>
            <a:ext cx="2281843" cy="338554"/>
          </a:xfrm>
          <a:prstGeom prst="rect">
            <a:avLst/>
          </a:prstGeom>
        </p:spPr>
        <p:txBody>
          <a:bodyPr wrap="none">
            <a:spAutoFit/>
          </a:bodyPr>
          <a:lstStyle/>
          <a:p>
            <a:pPr defTabSz="265113">
              <a:spcBef>
                <a:spcPts val="600"/>
              </a:spcBef>
              <a:spcAft>
                <a:spcPts val="600"/>
              </a:spcAft>
              <a:tabLst>
                <a:tab pos="361950" algn="l"/>
              </a:tabLst>
            </a:pPr>
            <a:r>
              <a:rPr lang="de-DE" sz="1300" b="1" dirty="0">
                <a:solidFill>
                  <a:srgbClr val="185F48"/>
                </a:solidFill>
                <a:latin typeface="+mn-lt"/>
              </a:rPr>
              <a:t>Höheres</a:t>
            </a:r>
            <a:r>
              <a:rPr lang="de-DE" sz="1600" b="1" dirty="0">
                <a:solidFill>
                  <a:srgbClr val="185F48"/>
                </a:solidFill>
              </a:rPr>
              <a:t> </a:t>
            </a:r>
            <a:r>
              <a:rPr lang="de-DE" sz="1300" b="1" dirty="0">
                <a:solidFill>
                  <a:srgbClr val="185F48"/>
                </a:solidFill>
                <a:latin typeface="+mn-lt"/>
              </a:rPr>
              <a:t>Verletzungsrisiko</a:t>
            </a:r>
          </a:p>
        </p:txBody>
      </p:sp>
      <p:sp>
        <p:nvSpPr>
          <p:cNvPr id="14" name="Rechteck 13">
            <a:extLst>
              <a:ext uri="{FF2B5EF4-FFF2-40B4-BE49-F238E27FC236}">
                <a16:creationId xmlns:a16="http://schemas.microsoft.com/office/drawing/2014/main" id="{E1B42096-8938-4F5B-B71F-8176EDDDD7B4}"/>
              </a:ext>
            </a:extLst>
          </p:cNvPr>
          <p:cNvSpPr/>
          <p:nvPr/>
        </p:nvSpPr>
        <p:spPr>
          <a:xfrm>
            <a:off x="8776683" y="4429316"/>
            <a:ext cx="1866217" cy="492443"/>
          </a:xfrm>
          <a:prstGeom prst="rect">
            <a:avLst/>
          </a:prstGeom>
        </p:spPr>
        <p:txBody>
          <a:bodyPr wrap="none">
            <a:spAutoFit/>
          </a:bodyPr>
          <a:lstStyle/>
          <a:p>
            <a:pPr algn="ctr" defTabSz="265113">
              <a:spcBef>
                <a:spcPts val="600"/>
              </a:spcBef>
              <a:spcAft>
                <a:spcPts val="600"/>
              </a:spcAft>
              <a:tabLst>
                <a:tab pos="361950" algn="l"/>
              </a:tabLst>
            </a:pPr>
            <a:r>
              <a:rPr lang="de-DE" sz="1300" b="1" dirty="0">
                <a:solidFill>
                  <a:srgbClr val="185F48"/>
                </a:solidFill>
                <a:latin typeface="+mn-lt"/>
              </a:rPr>
              <a:t>Kaum Nutzung neuer</a:t>
            </a:r>
            <a:br>
              <a:rPr lang="de-DE" sz="1300" b="1" dirty="0">
                <a:solidFill>
                  <a:srgbClr val="185F48"/>
                </a:solidFill>
                <a:latin typeface="+mn-lt"/>
              </a:rPr>
            </a:br>
            <a:r>
              <a:rPr lang="de-DE" sz="1300" b="1" dirty="0">
                <a:solidFill>
                  <a:srgbClr val="185F48"/>
                </a:solidFill>
                <a:latin typeface="+mn-lt"/>
              </a:rPr>
              <a:t>Mobilitätsangebote</a:t>
            </a:r>
          </a:p>
        </p:txBody>
      </p:sp>
      <p:sp>
        <p:nvSpPr>
          <p:cNvPr id="15" name="Rechteck 14">
            <a:extLst>
              <a:ext uri="{FF2B5EF4-FFF2-40B4-BE49-F238E27FC236}">
                <a16:creationId xmlns:a16="http://schemas.microsoft.com/office/drawing/2014/main" id="{AC024EA9-8604-455B-9327-CBCDB55B6D3D}"/>
              </a:ext>
            </a:extLst>
          </p:cNvPr>
          <p:cNvSpPr/>
          <p:nvPr/>
        </p:nvSpPr>
        <p:spPr>
          <a:xfrm>
            <a:off x="8958749" y="3258989"/>
            <a:ext cx="1550424" cy="292388"/>
          </a:xfrm>
          <a:prstGeom prst="rect">
            <a:avLst/>
          </a:prstGeom>
        </p:spPr>
        <p:txBody>
          <a:bodyPr wrap="none">
            <a:spAutoFit/>
          </a:bodyPr>
          <a:lstStyle/>
          <a:p>
            <a:pPr defTabSz="265113">
              <a:spcBef>
                <a:spcPts val="600"/>
              </a:spcBef>
              <a:spcAft>
                <a:spcPts val="600"/>
              </a:spcAft>
              <a:tabLst>
                <a:tab pos="361950" algn="l"/>
              </a:tabLst>
            </a:pPr>
            <a:r>
              <a:rPr lang="de-DE" sz="1300" b="1" dirty="0">
                <a:solidFill>
                  <a:srgbClr val="185F48"/>
                </a:solidFill>
                <a:latin typeface="+mn-lt"/>
              </a:rPr>
              <a:t>Stadt der Männer</a:t>
            </a:r>
          </a:p>
        </p:txBody>
      </p:sp>
      <p:sp>
        <p:nvSpPr>
          <p:cNvPr id="17" name="Rechteck 16">
            <a:extLst>
              <a:ext uri="{FF2B5EF4-FFF2-40B4-BE49-F238E27FC236}">
                <a16:creationId xmlns:a16="http://schemas.microsoft.com/office/drawing/2014/main" id="{D680B24F-315E-4C1B-BEFD-0934C5121316}"/>
              </a:ext>
            </a:extLst>
          </p:cNvPr>
          <p:cNvSpPr/>
          <p:nvPr/>
        </p:nvSpPr>
        <p:spPr>
          <a:xfrm>
            <a:off x="8785373" y="3832408"/>
            <a:ext cx="1848839" cy="292388"/>
          </a:xfrm>
          <a:prstGeom prst="rect">
            <a:avLst/>
          </a:prstGeom>
        </p:spPr>
        <p:txBody>
          <a:bodyPr wrap="none">
            <a:spAutoFit/>
          </a:bodyPr>
          <a:lstStyle/>
          <a:p>
            <a:pPr defTabSz="361950">
              <a:spcBef>
                <a:spcPts val="600"/>
              </a:spcBef>
              <a:spcAft>
                <a:spcPts val="600"/>
              </a:spcAft>
              <a:tabLst>
                <a:tab pos="265113" algn="l"/>
              </a:tabLst>
            </a:pPr>
            <a:r>
              <a:rPr lang="de-DE" sz="1300" b="1" dirty="0">
                <a:solidFill>
                  <a:srgbClr val="185F48"/>
                </a:solidFill>
                <a:latin typeface="+mn-lt"/>
              </a:rPr>
              <a:t>Priorität Autoverkehr</a:t>
            </a:r>
          </a:p>
        </p:txBody>
      </p:sp>
      <p:pic>
        <p:nvPicPr>
          <p:cNvPr id="21" name="Grafik 20">
            <a:extLst>
              <a:ext uri="{FF2B5EF4-FFF2-40B4-BE49-F238E27FC236}">
                <a16:creationId xmlns:a16="http://schemas.microsoft.com/office/drawing/2014/main" id="{61528F15-0F66-4028-B72E-C31F51647832}"/>
              </a:ext>
            </a:extLst>
          </p:cNvPr>
          <p:cNvPicPr>
            <a:picLocks noChangeAspect="1"/>
          </p:cNvPicPr>
          <p:nvPr/>
        </p:nvPicPr>
        <p:blipFill rotWithShape="1">
          <a:blip r:embed="rId5"/>
          <a:srcRect t="7258" r="8202"/>
          <a:stretch/>
        </p:blipFill>
        <p:spPr>
          <a:xfrm>
            <a:off x="2831140" y="2633110"/>
            <a:ext cx="5248691" cy="2839225"/>
          </a:xfrm>
          <a:prstGeom prst="rect">
            <a:avLst/>
          </a:prstGeom>
        </p:spPr>
      </p:pic>
      <p:pic>
        <p:nvPicPr>
          <p:cNvPr id="20" name="Grafik 19">
            <a:extLst>
              <a:ext uri="{FF2B5EF4-FFF2-40B4-BE49-F238E27FC236}">
                <a16:creationId xmlns:a16="http://schemas.microsoft.com/office/drawing/2014/main" id="{D9CEBC75-DA6B-44FE-A60B-9B29B45D85D1}"/>
              </a:ext>
            </a:extLst>
          </p:cNvPr>
          <p:cNvPicPr>
            <a:picLocks noChangeAspect="1"/>
          </p:cNvPicPr>
          <p:nvPr/>
        </p:nvPicPr>
        <p:blipFill rotWithShape="1">
          <a:blip r:embed="rId6"/>
          <a:srcRect l="22502" t="9618" r="7503"/>
          <a:stretch/>
        </p:blipFill>
        <p:spPr>
          <a:xfrm>
            <a:off x="2813223" y="2347188"/>
            <a:ext cx="5232497" cy="3659772"/>
          </a:xfrm>
          <a:prstGeom prst="rect">
            <a:avLst/>
          </a:prstGeom>
        </p:spPr>
      </p:pic>
    </p:spTree>
    <p:extLst>
      <p:ext uri="{BB962C8B-B14F-4D97-AF65-F5344CB8AC3E}">
        <p14:creationId xmlns:p14="http://schemas.microsoft.com/office/powerpoint/2010/main" val="3294019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1759</Words>
  <Application>Microsoft Office PowerPoint</Application>
  <PresentationFormat>Benutzerdefiniert</PresentationFormat>
  <Paragraphs>124</Paragraphs>
  <Slides>15</Slides>
  <Notes>15</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15</vt:i4>
      </vt:variant>
    </vt:vector>
  </HeadingPairs>
  <TitlesOfParts>
    <vt:vector size="20" baseType="lpstr">
      <vt:lpstr>Arial</vt:lpstr>
      <vt:lpstr>Calibri</vt:lpstr>
      <vt:lpstr>Cocon-LightItalic</vt:lpstr>
      <vt:lpstr>Wingdings</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ITV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Ingenieurbüro für Tourismus und Verkehr Claudia Hinrichs</dc:title>
  <dc:creator>kramer</dc:creator>
  <cp:lastModifiedBy>Barbara Garthe</cp:lastModifiedBy>
  <cp:revision>474</cp:revision>
  <cp:lastPrinted>2019-11-10T15:58:47Z</cp:lastPrinted>
  <dcterms:created xsi:type="dcterms:W3CDTF">2006-07-28T11:44:04Z</dcterms:created>
  <dcterms:modified xsi:type="dcterms:W3CDTF">2025-02-02T17:41:10Z</dcterms:modified>
</cp:coreProperties>
</file>